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73" r:id="rId12"/>
    <p:sldId id="272" r:id="rId13"/>
  </p:sldIdLst>
  <p:sldSz cx="12192000" cy="6858000"/>
  <p:notesSz cx="6858000" cy="9144000"/>
  <p:embeddedFontLst>
    <p:embeddedFont>
      <p:font typeface="Open Sans" panose="020B0606030504020204" pitchFamily="34" charset="0"/>
      <p:regular r:id="rId15"/>
      <p:bold r:id="rId16"/>
      <p:italic r:id="rId17"/>
      <p:boldItalic r:id="rId18"/>
    </p:embeddedFont>
    <p:embeddedFont>
      <p:font typeface="Press Start 2P" panose="020B0604020202020204" charset="0"/>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jQKvBPi7IO8Xhj5O8f1kGkaTvH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232197-EDB2-4BCB-921F-5BF7F60EC19F}" v="2" dt="2025-06-18T12:58:35.0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44"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customschemas.google.com/relationships/presentationmetadata" Target="meta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27232197-EDB2-4BCB-921F-5BF7F60EC19F}"/>
    <pc:docChg chg="addSld delSld modSld">
      <pc:chgData name="Constantinos Tsouris" userId="28c59844-dd9a-4e5b-b44b-35d2a831d198" providerId="ADAL" clId="{27232197-EDB2-4BCB-921F-5BF7F60EC19F}" dt="2025-06-18T12:58:35.045" v="4"/>
      <pc:docMkLst>
        <pc:docMk/>
      </pc:docMkLst>
      <pc:sldChg chg="add del">
        <pc:chgData name="Constantinos Tsouris" userId="28c59844-dd9a-4e5b-b44b-35d2a831d198" providerId="ADAL" clId="{27232197-EDB2-4BCB-921F-5BF7F60EC19F}" dt="2025-06-18T12:58:27.258" v="3"/>
        <pc:sldMkLst>
          <pc:docMk/>
          <pc:sldMk cId="0" sldId="256"/>
        </pc:sldMkLst>
      </pc:sldChg>
      <pc:sldChg chg="add del">
        <pc:chgData name="Constantinos Tsouris" userId="28c59844-dd9a-4e5b-b44b-35d2a831d198" providerId="ADAL" clId="{27232197-EDB2-4BCB-921F-5BF7F60EC19F}" dt="2025-06-18T12:58:27.258" v="3"/>
        <pc:sldMkLst>
          <pc:docMk/>
          <pc:sldMk cId="0" sldId="257"/>
        </pc:sldMkLst>
      </pc:sldChg>
      <pc:sldChg chg="modSp add del mod">
        <pc:chgData name="Constantinos Tsouris" userId="28c59844-dd9a-4e5b-b44b-35d2a831d198" providerId="ADAL" clId="{27232197-EDB2-4BCB-921F-5BF7F60EC19F}" dt="2025-06-18T12:58:27.258" v="3"/>
        <pc:sldMkLst>
          <pc:docMk/>
          <pc:sldMk cId="0" sldId="258"/>
        </pc:sldMkLst>
        <pc:spChg chg="mod">
          <ac:chgData name="Constantinos Tsouris" userId="28c59844-dd9a-4e5b-b44b-35d2a831d198" providerId="ADAL" clId="{27232197-EDB2-4BCB-921F-5BF7F60EC19F}" dt="2025-06-18T12:57:57.754" v="0" actId="1076"/>
          <ac:spMkLst>
            <pc:docMk/>
            <pc:sldMk cId="0" sldId="258"/>
            <ac:spMk id="98" creationId="{00000000-0000-0000-0000-000000000000}"/>
          </ac:spMkLst>
        </pc:spChg>
      </pc:sldChg>
      <pc:sldChg chg="del">
        <pc:chgData name="Constantinos Tsouris" userId="28c59844-dd9a-4e5b-b44b-35d2a831d198" providerId="ADAL" clId="{27232197-EDB2-4BCB-921F-5BF7F60EC19F}" dt="2025-06-18T12:58:18.776" v="2" actId="47"/>
        <pc:sldMkLst>
          <pc:docMk/>
          <pc:sldMk cId="0" sldId="266"/>
        </pc:sldMkLst>
      </pc:sldChg>
      <pc:sldChg chg="del">
        <pc:chgData name="Constantinos Tsouris" userId="28c59844-dd9a-4e5b-b44b-35d2a831d198" providerId="ADAL" clId="{27232197-EDB2-4BCB-921F-5BF7F60EC19F}" dt="2025-06-18T12:58:18.776" v="2" actId="47"/>
        <pc:sldMkLst>
          <pc:docMk/>
          <pc:sldMk cId="0" sldId="267"/>
        </pc:sldMkLst>
      </pc:sldChg>
      <pc:sldChg chg="add">
        <pc:chgData name="Constantinos Tsouris" userId="28c59844-dd9a-4e5b-b44b-35d2a831d198" providerId="ADAL" clId="{27232197-EDB2-4BCB-921F-5BF7F60EC19F}" dt="2025-06-18T12:58:35.045" v="4"/>
        <pc:sldMkLst>
          <pc:docMk/>
          <pc:sldMk cId="0" sldId="272"/>
        </pc:sldMkLst>
      </pc:sldChg>
      <pc:sldChg chg="add">
        <pc:chgData name="Constantinos Tsouris" userId="28c59844-dd9a-4e5b-b44b-35d2a831d198" providerId="ADAL" clId="{27232197-EDB2-4BCB-921F-5BF7F60EC19F}" dt="2025-06-18T12:58:35.045" v="4"/>
        <pc:sldMkLst>
          <pc:docMk/>
          <pc:sldMk cId="2701279501" sldId="273"/>
        </pc:sldMkLst>
      </pc:sldChg>
      <pc:sldMasterChg chg="delSldLayout">
        <pc:chgData name="Constantinos Tsouris" userId="28c59844-dd9a-4e5b-b44b-35d2a831d198" providerId="ADAL" clId="{27232197-EDB2-4BCB-921F-5BF7F60EC19F}" dt="2025-06-18T12:58:18.776" v="2" actId="47"/>
        <pc:sldMasterMkLst>
          <pc:docMk/>
          <pc:sldMasterMk cId="0" sldId="2147483648"/>
        </pc:sldMasterMkLst>
        <pc:sldLayoutChg chg="del">
          <pc:chgData name="Constantinos Tsouris" userId="28c59844-dd9a-4e5b-b44b-35d2a831d198" providerId="ADAL" clId="{27232197-EDB2-4BCB-921F-5BF7F60EC19F}" dt="2025-06-18T12:58:16.054" v="1" actId="47"/>
          <pc:sldLayoutMkLst>
            <pc:docMk/>
            <pc:sldMasterMk cId="0" sldId="2147483648"/>
            <pc:sldLayoutMk cId="0" sldId="2147483649"/>
          </pc:sldLayoutMkLst>
        </pc:sldLayoutChg>
        <pc:sldLayoutChg chg="del">
          <pc:chgData name="Constantinos Tsouris" userId="28c59844-dd9a-4e5b-b44b-35d2a831d198" providerId="ADAL" clId="{27232197-EDB2-4BCB-921F-5BF7F60EC19F}" dt="2025-06-18T12:58:16.054" v="1" actId="47"/>
          <pc:sldLayoutMkLst>
            <pc:docMk/>
            <pc:sldMasterMk cId="0" sldId="2147483648"/>
            <pc:sldLayoutMk cId="0" sldId="2147483650"/>
          </pc:sldLayoutMkLst>
        </pc:sldLayoutChg>
        <pc:sldLayoutChg chg="del">
          <pc:chgData name="Constantinos Tsouris" userId="28c59844-dd9a-4e5b-b44b-35d2a831d198" providerId="ADAL" clId="{27232197-EDB2-4BCB-921F-5BF7F60EC19F}" dt="2025-06-18T12:58:18.776" v="2" actId="47"/>
          <pc:sldLayoutMkLst>
            <pc:docMk/>
            <pc:sldMasterMk cId="0" sldId="2147483648"/>
            <pc:sldLayoutMk cId="0" sldId="2147483655"/>
          </pc:sldLayoutMkLst>
        </pc:sldLayoutChg>
        <pc:sldLayoutChg chg="del">
          <pc:chgData name="Constantinos Tsouris" userId="28c59844-dd9a-4e5b-b44b-35d2a831d198" providerId="ADAL" clId="{27232197-EDB2-4BCB-921F-5BF7F60EC19F}" dt="2025-06-18T12:58:18.776" v="2" actId="47"/>
          <pc:sldLayoutMkLst>
            <pc:docMk/>
            <pc:sldMasterMk cId="0" sldId="2147483648"/>
            <pc:sldLayoutMk cId="0" sldId="2147483656"/>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57687D-EFD9-4A4E-AE21-6438974109BB}"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14CBDCD5-AFF4-4E5D-BEF7-765BE9EA1CB3}">
      <dgm:prSet phldrT="[Text]"/>
      <dgm:spPr/>
      <dgm:t>
        <a:bodyPr/>
        <a:lstStyle/>
        <a:p>
          <a:pPr>
            <a:buNone/>
          </a:pPr>
          <a:r>
            <a:rPr lang="el" b="1" dirty="0"/>
            <a:t>1. Ενεργοποίηση των τοπικών κοινοτήτων</a:t>
          </a:r>
          <a:endParaRPr lang="en-GB" dirty="0"/>
        </a:p>
      </dgm:t>
    </dgm:pt>
    <dgm:pt modelId="{1DD67E83-0FEB-4DAE-B26D-817171964C6C}" type="parTrans" cxnId="{6DCBC416-95DD-4C67-8523-22BE800A3FF0}">
      <dgm:prSet/>
      <dgm:spPr/>
      <dgm:t>
        <a:bodyPr/>
        <a:lstStyle/>
        <a:p>
          <a:endParaRPr lang="en-GB"/>
        </a:p>
      </dgm:t>
    </dgm:pt>
    <dgm:pt modelId="{AA7A4B10-3AEB-4C52-AD90-0EE43545BE33}" type="sibTrans" cxnId="{6DCBC416-95DD-4C67-8523-22BE800A3FF0}">
      <dgm:prSet/>
      <dgm:spPr/>
      <dgm:t>
        <a:bodyPr/>
        <a:lstStyle/>
        <a:p>
          <a:endParaRPr lang="en-GB"/>
        </a:p>
      </dgm:t>
    </dgm:pt>
    <dgm:pt modelId="{0CC1C130-4C35-4937-A8C5-F3C7C21F012C}">
      <dgm:prSet phldrT="[Text]"/>
      <dgm:spPr/>
      <dgm:t>
        <a:bodyPr/>
        <a:lstStyle/>
        <a:p>
          <a:pPr>
            <a:buNone/>
          </a:pPr>
          <a:r>
            <a:rPr lang="el" b="1"/>
            <a:t>2. Προώθηση της Πολιτιστικής Κληρονομιάς και της Ποικιλομορφίας</a:t>
          </a:r>
          <a:endParaRPr lang="en-GB" b="1" dirty="0"/>
        </a:p>
      </dgm:t>
    </dgm:pt>
    <dgm:pt modelId="{797FE3F1-178D-4F22-B585-3195546D9AD5}" type="parTrans" cxnId="{790CD687-1FBD-4F05-91F4-693A2EB91627}">
      <dgm:prSet/>
      <dgm:spPr/>
      <dgm:t>
        <a:bodyPr/>
        <a:lstStyle/>
        <a:p>
          <a:endParaRPr lang="en-GB"/>
        </a:p>
      </dgm:t>
    </dgm:pt>
    <dgm:pt modelId="{E96C16B5-C481-47B4-99E7-94ACD5160DBE}" type="sibTrans" cxnId="{790CD687-1FBD-4F05-91F4-693A2EB91627}">
      <dgm:prSet/>
      <dgm:spPr/>
      <dgm:t>
        <a:bodyPr/>
        <a:lstStyle/>
        <a:p>
          <a:endParaRPr lang="en-GB"/>
        </a:p>
      </dgm:t>
    </dgm:pt>
    <dgm:pt modelId="{428667D4-600F-49DC-B96F-1F5485D21923}">
      <dgm:prSet phldrT="[Text]"/>
      <dgm:spPr/>
      <dgm:t>
        <a:bodyPr/>
        <a:lstStyle/>
        <a:p>
          <a:pPr>
            <a:buNone/>
          </a:pPr>
          <a:r>
            <a:rPr lang="el" dirty="0"/>
            <a:t>Οργανώστε πολιτιστικά φεστιβάλ, εργαστήρια χειροτεχνίας ή γαστρονομικές εμπειρίες.</a:t>
          </a:r>
        </a:p>
      </dgm:t>
    </dgm:pt>
    <dgm:pt modelId="{2F0A9674-11AC-477B-BD34-895F267E05B9}" type="parTrans" cxnId="{9B729A09-BAE6-4DBD-8CE5-9E8A97B4B53D}">
      <dgm:prSet/>
      <dgm:spPr/>
      <dgm:t>
        <a:bodyPr/>
        <a:lstStyle/>
        <a:p>
          <a:endParaRPr lang="en-GB"/>
        </a:p>
      </dgm:t>
    </dgm:pt>
    <dgm:pt modelId="{1E0E772C-6DC9-462C-9BA2-2F1E07365C77}" type="sibTrans" cxnId="{9B729A09-BAE6-4DBD-8CE5-9E8A97B4B53D}">
      <dgm:prSet/>
      <dgm:spPr/>
      <dgm:t>
        <a:bodyPr/>
        <a:lstStyle/>
        <a:p>
          <a:endParaRPr lang="en-GB"/>
        </a:p>
      </dgm:t>
    </dgm:pt>
    <dgm:pt modelId="{8113AEAF-88B2-4C1A-90CF-2CDEA3CA24B9}">
      <dgm:prSet phldrT="[Text]"/>
      <dgm:spPr/>
      <dgm:t>
        <a:bodyPr/>
        <a:lstStyle/>
        <a:p>
          <a:pPr>
            <a:buNone/>
          </a:pPr>
          <a:r>
            <a:rPr lang="el" b="1" dirty="0"/>
            <a:t>3. Στηρίξτε τις τοπικές οικονομίες</a:t>
          </a:r>
        </a:p>
      </dgm:t>
    </dgm:pt>
    <dgm:pt modelId="{5D41C58C-18F1-49C1-B51B-FA0B15DD4131}" type="parTrans" cxnId="{57915CA3-FB74-4BA6-AC03-047173B1DDBB}">
      <dgm:prSet/>
      <dgm:spPr/>
      <dgm:t>
        <a:bodyPr/>
        <a:lstStyle/>
        <a:p>
          <a:endParaRPr lang="en-GB"/>
        </a:p>
      </dgm:t>
    </dgm:pt>
    <dgm:pt modelId="{62B4227B-7229-46F6-9B5A-86E8538986F4}" type="sibTrans" cxnId="{57915CA3-FB74-4BA6-AC03-047173B1DDBB}">
      <dgm:prSet/>
      <dgm:spPr/>
      <dgm:t>
        <a:bodyPr/>
        <a:lstStyle/>
        <a:p>
          <a:endParaRPr lang="en-GB"/>
        </a:p>
      </dgm:t>
    </dgm:pt>
    <dgm:pt modelId="{170E5A2E-8438-4787-B517-F66BBC6DA47F}">
      <dgm:prSet phldrT="[Text]"/>
      <dgm:spPr/>
      <dgm:t>
        <a:bodyPr/>
        <a:lstStyle/>
        <a:p>
          <a:pPr>
            <a:buNone/>
          </a:pPr>
          <a:r>
            <a:rPr lang="el" dirty="0"/>
            <a:t>Ενθάρρυνση των τουριστικών επιχειρήσεων να προμηθεύονται αγαθά και υπηρεσίες από τοπικούς προμηθευτές.</a:t>
          </a:r>
        </a:p>
      </dgm:t>
    </dgm:pt>
    <dgm:pt modelId="{76C01399-1058-4141-B1C6-FACEB7400632}" type="parTrans" cxnId="{CE50E3E8-59AC-4087-983A-4BA645FC8306}">
      <dgm:prSet/>
      <dgm:spPr/>
      <dgm:t>
        <a:bodyPr/>
        <a:lstStyle/>
        <a:p>
          <a:endParaRPr lang="en-GB"/>
        </a:p>
      </dgm:t>
    </dgm:pt>
    <dgm:pt modelId="{28B1F0FE-BF74-414A-931B-B81D56BA47A8}" type="sibTrans" cxnId="{CE50E3E8-59AC-4087-983A-4BA645FC8306}">
      <dgm:prSet/>
      <dgm:spPr/>
      <dgm:t>
        <a:bodyPr/>
        <a:lstStyle/>
        <a:p>
          <a:endParaRPr lang="en-GB"/>
        </a:p>
      </dgm:t>
    </dgm:pt>
    <dgm:pt modelId="{80293C40-9BC6-4AA7-84B3-E74FF55F8F80}">
      <dgm:prSet phldrT="[Text]"/>
      <dgm:spPr/>
      <dgm:t>
        <a:bodyPr/>
        <a:lstStyle/>
        <a:p>
          <a:pPr>
            <a:buNone/>
          </a:pPr>
          <a:r>
            <a:rPr lang="el" b="1" dirty="0"/>
            <a:t>4. Εκπαιδεύστε τους τουρίστες</a:t>
          </a:r>
        </a:p>
      </dgm:t>
    </dgm:pt>
    <dgm:pt modelId="{05C1B1FC-89E6-4F42-9ABC-E0EEFFF4A7AF}" type="parTrans" cxnId="{6122A7E4-8BD0-430E-855B-3F8B92D9BF34}">
      <dgm:prSet/>
      <dgm:spPr/>
      <dgm:t>
        <a:bodyPr/>
        <a:lstStyle/>
        <a:p>
          <a:endParaRPr lang="en-GB"/>
        </a:p>
      </dgm:t>
    </dgm:pt>
    <dgm:pt modelId="{54C85745-1A02-473E-BDFA-F7F666720F55}" type="sibTrans" cxnId="{6122A7E4-8BD0-430E-855B-3F8B92D9BF34}">
      <dgm:prSet/>
      <dgm:spPr/>
      <dgm:t>
        <a:bodyPr/>
        <a:lstStyle/>
        <a:p>
          <a:endParaRPr lang="en-GB"/>
        </a:p>
      </dgm:t>
    </dgm:pt>
    <dgm:pt modelId="{7AE51726-933F-4AA2-AF83-E325DB55A709}">
      <dgm:prSet phldrT="[Text]"/>
      <dgm:spPr/>
      <dgm:t>
        <a:bodyPr/>
        <a:lstStyle/>
        <a:p>
          <a:pPr>
            <a:buNone/>
          </a:pPr>
          <a:r>
            <a:rPr lang="el" dirty="0"/>
            <a:t>Προσφέρετε οδηγίες και συμβουλές για υπεύθυνη τουριστική </a:t>
          </a:r>
          <a:r>
            <a:rPr lang="el" dirty="0" err="1"/>
            <a:t>συμπεριφορά </a:t>
          </a:r>
          <a:r>
            <a:rPr lang="el" dirty="0"/>
            <a:t>.</a:t>
          </a:r>
          <a:endParaRPr lang="en-GB" b="1" dirty="0"/>
        </a:p>
      </dgm:t>
    </dgm:pt>
    <dgm:pt modelId="{8D1FC3DD-0345-4E35-939B-A3500B573432}" type="parTrans" cxnId="{FC53D7AD-1C16-4D11-B4C4-BDDF7D9A2FEE}">
      <dgm:prSet/>
      <dgm:spPr/>
      <dgm:t>
        <a:bodyPr/>
        <a:lstStyle/>
        <a:p>
          <a:endParaRPr lang="en-GB"/>
        </a:p>
      </dgm:t>
    </dgm:pt>
    <dgm:pt modelId="{9A917218-DCEB-439F-A7BB-E33D906C26A4}" type="sibTrans" cxnId="{FC53D7AD-1C16-4D11-B4C4-BDDF7D9A2FEE}">
      <dgm:prSet/>
      <dgm:spPr/>
      <dgm:t>
        <a:bodyPr/>
        <a:lstStyle/>
        <a:p>
          <a:endParaRPr lang="en-GB"/>
        </a:p>
      </dgm:t>
    </dgm:pt>
    <dgm:pt modelId="{73EEB9A5-624E-4052-812E-C77E3AD205C6}">
      <dgm:prSet phldrT="[Text]"/>
      <dgm:spPr/>
      <dgm:t>
        <a:bodyPr/>
        <a:lstStyle/>
        <a:p>
          <a:pPr>
            <a:buNone/>
          </a:pPr>
          <a:r>
            <a:rPr lang="el" b="1" dirty="0"/>
            <a:t>5. Ανάπτυξη τουρισμού χωρίς αποκλεισμούς</a:t>
          </a:r>
        </a:p>
      </dgm:t>
    </dgm:pt>
    <dgm:pt modelId="{197761D7-9598-4E01-B667-48475E850E99}" type="parTrans" cxnId="{4B04FE30-9617-4A57-A93A-B4C7DC52D36A}">
      <dgm:prSet/>
      <dgm:spPr/>
      <dgm:t>
        <a:bodyPr/>
        <a:lstStyle/>
        <a:p>
          <a:endParaRPr lang="en-GB"/>
        </a:p>
      </dgm:t>
    </dgm:pt>
    <dgm:pt modelId="{B7F86457-311D-406B-8E15-E15CDF6DC09B}" type="sibTrans" cxnId="{4B04FE30-9617-4A57-A93A-B4C7DC52D36A}">
      <dgm:prSet/>
      <dgm:spPr/>
      <dgm:t>
        <a:bodyPr/>
        <a:lstStyle/>
        <a:p>
          <a:endParaRPr lang="en-GB"/>
        </a:p>
      </dgm:t>
    </dgm:pt>
    <dgm:pt modelId="{ADB14F4C-4983-4103-874C-2FA28379FA0D}">
      <dgm:prSet phldrT="[Text]"/>
      <dgm:spPr/>
      <dgm:t>
        <a:bodyPr/>
        <a:lstStyle/>
        <a:p>
          <a:pPr>
            <a:buNone/>
          </a:pPr>
          <a:r>
            <a:rPr lang="el" dirty="0"/>
            <a:t>Βελτίωση των υποδομών και προσφορά υπηρεσιών που καλύπτουν ποικίλες ανάγκες.</a:t>
          </a:r>
          <a:endParaRPr lang="en-GB" b="1" dirty="0"/>
        </a:p>
      </dgm:t>
    </dgm:pt>
    <dgm:pt modelId="{5EA0435D-0B8F-4A41-B649-7916D9E7954C}" type="parTrans" cxnId="{D843FA2A-71B9-432F-B532-E808C3E79C35}">
      <dgm:prSet/>
      <dgm:spPr/>
      <dgm:t>
        <a:bodyPr/>
        <a:lstStyle/>
        <a:p>
          <a:endParaRPr lang="en-GB"/>
        </a:p>
      </dgm:t>
    </dgm:pt>
    <dgm:pt modelId="{BFD4A18C-8A10-4ADB-A31F-F69860092553}" type="sibTrans" cxnId="{D843FA2A-71B9-432F-B532-E808C3E79C35}">
      <dgm:prSet/>
      <dgm:spPr/>
      <dgm:t>
        <a:bodyPr/>
        <a:lstStyle/>
        <a:p>
          <a:endParaRPr lang="en-GB"/>
        </a:p>
      </dgm:t>
    </dgm:pt>
    <dgm:pt modelId="{3F8319DC-0DB7-4BAF-BB0D-70375CC83D5E}">
      <dgm:prSet phldrT="[Text]"/>
      <dgm:spPr/>
      <dgm:t>
        <a:bodyPr/>
        <a:lstStyle/>
        <a:p>
          <a:pPr>
            <a:buNone/>
          </a:pPr>
          <a:r>
            <a:rPr lang="el" b="1" dirty="0"/>
            <a:t>6. Συνεργαστείτε με τα ενδιαφερόμενα μέρη</a:t>
          </a:r>
        </a:p>
      </dgm:t>
    </dgm:pt>
    <dgm:pt modelId="{488413D7-07F8-4B55-A1B3-0E32B8E8A920}" type="parTrans" cxnId="{20415FEE-C65D-4AA8-BDE5-308BFA5F4195}">
      <dgm:prSet/>
      <dgm:spPr/>
      <dgm:t>
        <a:bodyPr/>
        <a:lstStyle/>
        <a:p>
          <a:endParaRPr lang="en-GB"/>
        </a:p>
      </dgm:t>
    </dgm:pt>
    <dgm:pt modelId="{E500B153-F7F2-473B-9883-67A4480FAD85}" type="sibTrans" cxnId="{20415FEE-C65D-4AA8-BDE5-308BFA5F4195}">
      <dgm:prSet/>
      <dgm:spPr/>
      <dgm:t>
        <a:bodyPr/>
        <a:lstStyle/>
        <a:p>
          <a:endParaRPr lang="en-GB"/>
        </a:p>
      </dgm:t>
    </dgm:pt>
    <dgm:pt modelId="{F59F3226-8C2C-4081-938B-854AC31E6726}">
      <dgm:prSet phldrT="[Text]"/>
      <dgm:spPr/>
      <dgm:t>
        <a:bodyPr/>
        <a:lstStyle/>
        <a:p>
          <a:pPr>
            <a:buNone/>
          </a:pPr>
          <a:r>
            <a:rPr lang="el" dirty="0"/>
            <a:t>Συνεργασία με διάφορα ενδιαφερόμενα μέρη, συμπεριλαμβανομένων κυβερνητικών φορέων, μη κυβερνητικών οργανισμών και ιδιωτικών επιχειρήσεων, για τη δημιουργία και εφαρμογή πρωτοβουλιών βιώσιμου τουρισμού.</a:t>
          </a:r>
        </a:p>
      </dgm:t>
    </dgm:pt>
    <dgm:pt modelId="{7455E778-38B2-4EC6-9C18-2FDABFD34928}" type="parTrans" cxnId="{3AADC7D3-3290-4F35-835D-B4B4084F7223}">
      <dgm:prSet/>
      <dgm:spPr/>
      <dgm:t>
        <a:bodyPr/>
        <a:lstStyle/>
        <a:p>
          <a:endParaRPr lang="en-GB"/>
        </a:p>
      </dgm:t>
    </dgm:pt>
    <dgm:pt modelId="{A68488E8-268A-4E84-BFD6-852D3CD173FB}" type="sibTrans" cxnId="{3AADC7D3-3290-4F35-835D-B4B4084F7223}">
      <dgm:prSet/>
      <dgm:spPr/>
      <dgm:t>
        <a:bodyPr/>
        <a:lstStyle/>
        <a:p>
          <a:endParaRPr lang="en-GB"/>
        </a:p>
      </dgm:t>
    </dgm:pt>
    <dgm:pt modelId="{086FEF62-EEE5-4A4D-95D9-E96BDD32097E}">
      <dgm:prSet phldrT="[Text]"/>
      <dgm:spPr/>
      <dgm:t>
        <a:bodyPr/>
        <a:lstStyle/>
        <a:p>
          <a:pPr>
            <a:buNone/>
          </a:pPr>
          <a:r>
            <a:rPr lang="el"/>
            <a:t>Να εμπλακούν οι κάτοικοι της περιοχής στον σχεδιασμό και στις διαδικασίες λήψης αποφάσεων για τον τουρισμό.</a:t>
          </a:r>
          <a:endParaRPr lang="en-GB" dirty="0"/>
        </a:p>
      </dgm:t>
    </dgm:pt>
    <dgm:pt modelId="{5BDC5433-A398-469F-9B9A-51FA717A3D5C}" type="parTrans" cxnId="{57B46322-D0EA-4785-8FDC-8618D0CD5687}">
      <dgm:prSet/>
      <dgm:spPr/>
      <dgm:t>
        <a:bodyPr/>
        <a:lstStyle/>
        <a:p>
          <a:endParaRPr lang="en-GB"/>
        </a:p>
      </dgm:t>
    </dgm:pt>
    <dgm:pt modelId="{00ADDDB6-018C-419F-AC29-2674D3F7DAF9}" type="sibTrans" cxnId="{57B46322-D0EA-4785-8FDC-8618D0CD5687}">
      <dgm:prSet/>
      <dgm:spPr/>
      <dgm:t>
        <a:bodyPr/>
        <a:lstStyle/>
        <a:p>
          <a:endParaRPr lang="en-GB"/>
        </a:p>
      </dgm:t>
    </dgm:pt>
    <dgm:pt modelId="{42292350-FF0B-4714-A580-422F44A0A16A}" type="pres">
      <dgm:prSet presAssocID="{DA57687D-EFD9-4A4E-AE21-6438974109BB}" presName="Name0" presStyleCnt="0">
        <dgm:presLayoutVars>
          <dgm:chMax val="7"/>
          <dgm:chPref val="7"/>
          <dgm:dir/>
        </dgm:presLayoutVars>
      </dgm:prSet>
      <dgm:spPr/>
    </dgm:pt>
    <dgm:pt modelId="{BFF34F3A-DF23-4C8A-AECD-6023FD9E28CC}" type="pres">
      <dgm:prSet presAssocID="{DA57687D-EFD9-4A4E-AE21-6438974109BB}" presName="Name1" presStyleCnt="0"/>
      <dgm:spPr/>
    </dgm:pt>
    <dgm:pt modelId="{8043AEA5-22BF-458E-8093-237A540AAC75}" type="pres">
      <dgm:prSet presAssocID="{DA57687D-EFD9-4A4E-AE21-6438974109BB}" presName="cycle" presStyleCnt="0"/>
      <dgm:spPr/>
    </dgm:pt>
    <dgm:pt modelId="{577426E9-D305-4FC8-A106-445A0A57C00A}" type="pres">
      <dgm:prSet presAssocID="{DA57687D-EFD9-4A4E-AE21-6438974109BB}" presName="srcNode" presStyleLbl="node1" presStyleIdx="0" presStyleCnt="6"/>
      <dgm:spPr/>
    </dgm:pt>
    <dgm:pt modelId="{A0743D87-F042-44DD-8F25-4C305D31F2BC}" type="pres">
      <dgm:prSet presAssocID="{DA57687D-EFD9-4A4E-AE21-6438974109BB}" presName="conn" presStyleLbl="parChTrans1D2" presStyleIdx="0" presStyleCnt="1"/>
      <dgm:spPr/>
    </dgm:pt>
    <dgm:pt modelId="{1C8748B6-3034-4139-8F73-CB4C58604D8A}" type="pres">
      <dgm:prSet presAssocID="{DA57687D-EFD9-4A4E-AE21-6438974109BB}" presName="extraNode" presStyleLbl="node1" presStyleIdx="0" presStyleCnt="6"/>
      <dgm:spPr/>
    </dgm:pt>
    <dgm:pt modelId="{DEB3F01B-F425-440F-8E10-7056B40E9BE2}" type="pres">
      <dgm:prSet presAssocID="{DA57687D-EFD9-4A4E-AE21-6438974109BB}" presName="dstNode" presStyleLbl="node1" presStyleIdx="0" presStyleCnt="6"/>
      <dgm:spPr/>
    </dgm:pt>
    <dgm:pt modelId="{E7306D6B-776F-499D-8947-F9BA617F5EB0}" type="pres">
      <dgm:prSet presAssocID="{14CBDCD5-AFF4-4E5D-BEF7-765BE9EA1CB3}" presName="text_1" presStyleLbl="node1" presStyleIdx="0" presStyleCnt="6">
        <dgm:presLayoutVars>
          <dgm:bulletEnabled val="1"/>
        </dgm:presLayoutVars>
      </dgm:prSet>
      <dgm:spPr/>
    </dgm:pt>
    <dgm:pt modelId="{5A7FF797-1AC0-4AB2-BD6D-B4CE5267CC0A}" type="pres">
      <dgm:prSet presAssocID="{14CBDCD5-AFF4-4E5D-BEF7-765BE9EA1CB3}" presName="accent_1" presStyleCnt="0"/>
      <dgm:spPr/>
    </dgm:pt>
    <dgm:pt modelId="{2EF11EB2-020A-4D44-B078-50A99196BC08}" type="pres">
      <dgm:prSet presAssocID="{14CBDCD5-AFF4-4E5D-BEF7-765BE9EA1CB3}" presName="accentRepeatNode" presStyleLbl="solidFgAcc1" presStyleIdx="0" presStyleCnt="6"/>
      <dgm:spPr>
        <a:blipFill rotWithShape="0">
          <a:blip xmlns:r="http://schemas.openxmlformats.org/officeDocument/2006/relationships" r:embed="rId1"/>
          <a:srcRect/>
          <a:stretch>
            <a:fillRect t="-25000" b="-25000"/>
          </a:stretch>
        </a:blipFill>
      </dgm:spPr>
    </dgm:pt>
    <dgm:pt modelId="{52408095-525D-409A-9036-4D8C142CA72D}" type="pres">
      <dgm:prSet presAssocID="{0CC1C130-4C35-4937-A8C5-F3C7C21F012C}" presName="text_2" presStyleLbl="node1" presStyleIdx="1" presStyleCnt="6">
        <dgm:presLayoutVars>
          <dgm:bulletEnabled val="1"/>
        </dgm:presLayoutVars>
      </dgm:prSet>
      <dgm:spPr/>
    </dgm:pt>
    <dgm:pt modelId="{A5CE72BD-D1EA-466C-8C6F-89033AFB7C13}" type="pres">
      <dgm:prSet presAssocID="{0CC1C130-4C35-4937-A8C5-F3C7C21F012C}" presName="accent_2" presStyleCnt="0"/>
      <dgm:spPr/>
    </dgm:pt>
    <dgm:pt modelId="{ED28851A-5FFC-4FD2-9BAF-F9B3358998C9}" type="pres">
      <dgm:prSet presAssocID="{0CC1C130-4C35-4937-A8C5-F3C7C21F012C}" presName="accentRepeatNode" presStyleLbl="solidFgAcc1" presStyleIdx="1" presStyleCnt="6"/>
      <dgm:spPr>
        <a:blipFill rotWithShape="0">
          <a:blip xmlns:r="http://schemas.openxmlformats.org/officeDocument/2006/relationships" r:embed="rId2"/>
          <a:srcRect/>
          <a:stretch>
            <a:fillRect l="-25000" r="-25000"/>
          </a:stretch>
        </a:blipFill>
      </dgm:spPr>
    </dgm:pt>
    <dgm:pt modelId="{9EFF8FB5-1911-4DEE-B4A4-D00A7DE1CBBB}" type="pres">
      <dgm:prSet presAssocID="{8113AEAF-88B2-4C1A-90CF-2CDEA3CA24B9}" presName="text_3" presStyleLbl="node1" presStyleIdx="2" presStyleCnt="6">
        <dgm:presLayoutVars>
          <dgm:bulletEnabled val="1"/>
        </dgm:presLayoutVars>
      </dgm:prSet>
      <dgm:spPr/>
    </dgm:pt>
    <dgm:pt modelId="{5AA76CB5-D51F-4910-B49F-3A6CE4EFE5FA}" type="pres">
      <dgm:prSet presAssocID="{8113AEAF-88B2-4C1A-90CF-2CDEA3CA24B9}" presName="accent_3" presStyleCnt="0"/>
      <dgm:spPr/>
    </dgm:pt>
    <dgm:pt modelId="{79A14501-2711-471F-857A-BC8D5D02D838}" type="pres">
      <dgm:prSet presAssocID="{8113AEAF-88B2-4C1A-90CF-2CDEA3CA24B9}" presName="accentRepeatNode" presStyleLbl="solidFgAcc1" presStyleIdx="2" presStyleCnt="6"/>
      <dgm:spPr>
        <a:blipFill rotWithShape="0">
          <a:blip xmlns:r="http://schemas.openxmlformats.org/officeDocument/2006/relationships" r:embed="rId3"/>
          <a:srcRect/>
          <a:stretch>
            <a:fillRect t="-25000" b="-25000"/>
          </a:stretch>
        </a:blipFill>
      </dgm:spPr>
    </dgm:pt>
    <dgm:pt modelId="{117AFB7B-FE09-4845-AAEE-8F4AB982B0F9}" type="pres">
      <dgm:prSet presAssocID="{80293C40-9BC6-4AA7-84B3-E74FF55F8F80}" presName="text_4" presStyleLbl="node1" presStyleIdx="3" presStyleCnt="6">
        <dgm:presLayoutVars>
          <dgm:bulletEnabled val="1"/>
        </dgm:presLayoutVars>
      </dgm:prSet>
      <dgm:spPr/>
    </dgm:pt>
    <dgm:pt modelId="{E705C429-001E-46E1-8960-09ED025EB3DE}" type="pres">
      <dgm:prSet presAssocID="{80293C40-9BC6-4AA7-84B3-E74FF55F8F80}" presName="accent_4" presStyleCnt="0"/>
      <dgm:spPr/>
    </dgm:pt>
    <dgm:pt modelId="{CA0468A5-4F46-498E-8AEF-4DAD084A5570}" type="pres">
      <dgm:prSet presAssocID="{80293C40-9BC6-4AA7-84B3-E74FF55F8F80}" presName="accentRepeatNode" presStyleLbl="solidFgAcc1" presStyleIdx="3" presStyleCnt="6"/>
      <dgm:spPr>
        <a:blipFill rotWithShape="0">
          <a:blip xmlns:r="http://schemas.openxmlformats.org/officeDocument/2006/relationships" r:embed="rId4"/>
          <a:srcRect/>
          <a:stretch>
            <a:fillRect l="-25000" r="-25000"/>
          </a:stretch>
        </a:blipFill>
      </dgm:spPr>
    </dgm:pt>
    <dgm:pt modelId="{525C1EF1-D27B-43F5-9B99-D2602306B9B3}" type="pres">
      <dgm:prSet presAssocID="{73EEB9A5-624E-4052-812E-C77E3AD205C6}" presName="text_5" presStyleLbl="node1" presStyleIdx="4" presStyleCnt="6">
        <dgm:presLayoutVars>
          <dgm:bulletEnabled val="1"/>
        </dgm:presLayoutVars>
      </dgm:prSet>
      <dgm:spPr/>
    </dgm:pt>
    <dgm:pt modelId="{5ED2233A-109F-4DFD-9B01-A31AC0BB4A1C}" type="pres">
      <dgm:prSet presAssocID="{73EEB9A5-624E-4052-812E-C77E3AD205C6}" presName="accent_5" presStyleCnt="0"/>
      <dgm:spPr/>
    </dgm:pt>
    <dgm:pt modelId="{BC120981-AFF9-45B5-9AAA-025EA9ED8A1A}" type="pres">
      <dgm:prSet presAssocID="{73EEB9A5-624E-4052-812E-C77E3AD205C6}" presName="accentRepeatNode" presStyleLbl="solidFgAcc1" presStyleIdx="4" presStyleCnt="6"/>
      <dgm:spPr>
        <a:blipFill rotWithShape="0">
          <a:blip xmlns:r="http://schemas.openxmlformats.org/officeDocument/2006/relationships" r:embed="rId5"/>
          <a:srcRect/>
          <a:stretch>
            <a:fillRect l="-25000" r="-25000"/>
          </a:stretch>
        </a:blipFill>
      </dgm:spPr>
    </dgm:pt>
    <dgm:pt modelId="{75272385-C5D7-41FE-9FD8-F2E0ADAFB7E9}" type="pres">
      <dgm:prSet presAssocID="{3F8319DC-0DB7-4BAF-BB0D-70375CC83D5E}" presName="text_6" presStyleLbl="node1" presStyleIdx="5" presStyleCnt="6">
        <dgm:presLayoutVars>
          <dgm:bulletEnabled val="1"/>
        </dgm:presLayoutVars>
      </dgm:prSet>
      <dgm:spPr/>
    </dgm:pt>
    <dgm:pt modelId="{224557F8-22F6-47AE-91D3-3D5C579C8922}" type="pres">
      <dgm:prSet presAssocID="{3F8319DC-0DB7-4BAF-BB0D-70375CC83D5E}" presName="accent_6" presStyleCnt="0"/>
      <dgm:spPr/>
    </dgm:pt>
    <dgm:pt modelId="{9C2C4DEE-4D3F-4EB5-AD18-FC387A56E5C7}" type="pres">
      <dgm:prSet presAssocID="{3F8319DC-0DB7-4BAF-BB0D-70375CC83D5E}" presName="accentRepeatNode" presStyleLbl="solidFgAcc1" presStyleIdx="5" presStyleCnt="6"/>
      <dgm:spPr>
        <a:blipFill rotWithShape="0">
          <a:blip xmlns:r="http://schemas.openxmlformats.org/officeDocument/2006/relationships" r:embed="rId6"/>
          <a:srcRect/>
          <a:stretch>
            <a:fillRect t="-26000" b="-26000"/>
          </a:stretch>
        </a:blipFill>
      </dgm:spPr>
    </dgm:pt>
  </dgm:ptLst>
  <dgm:cxnLst>
    <dgm:cxn modelId="{A5508C06-6FC6-48D2-9D16-21ECE29D2F3E}" type="presOf" srcId="{8113AEAF-88B2-4C1A-90CF-2CDEA3CA24B9}" destId="{9EFF8FB5-1911-4DEE-B4A4-D00A7DE1CBBB}" srcOrd="0" destOrd="0" presId="urn:microsoft.com/office/officeart/2008/layout/VerticalCurvedList"/>
    <dgm:cxn modelId="{2C7DC007-384E-4915-9AD3-DEE90A92D0C3}" type="presOf" srcId="{14CBDCD5-AFF4-4E5D-BEF7-765BE9EA1CB3}" destId="{E7306D6B-776F-499D-8947-F9BA617F5EB0}" srcOrd="0" destOrd="0" presId="urn:microsoft.com/office/officeart/2008/layout/VerticalCurvedList"/>
    <dgm:cxn modelId="{9B729A09-BAE6-4DBD-8CE5-9E8A97B4B53D}" srcId="{0CC1C130-4C35-4937-A8C5-F3C7C21F012C}" destId="{428667D4-600F-49DC-B96F-1F5485D21923}" srcOrd="0" destOrd="0" parTransId="{2F0A9674-11AC-477B-BD34-895F267E05B9}" sibTransId="{1E0E772C-6DC9-462C-9BA2-2F1E07365C77}"/>
    <dgm:cxn modelId="{7443A60B-BC05-41F0-8778-25F5CD277E04}" type="presOf" srcId="{DA57687D-EFD9-4A4E-AE21-6438974109BB}" destId="{42292350-FF0B-4714-A580-422F44A0A16A}" srcOrd="0" destOrd="0" presId="urn:microsoft.com/office/officeart/2008/layout/VerticalCurvedList"/>
    <dgm:cxn modelId="{6DCBC416-95DD-4C67-8523-22BE800A3FF0}" srcId="{DA57687D-EFD9-4A4E-AE21-6438974109BB}" destId="{14CBDCD5-AFF4-4E5D-BEF7-765BE9EA1CB3}" srcOrd="0" destOrd="0" parTransId="{1DD67E83-0FEB-4DAE-B26D-817171964C6C}" sibTransId="{AA7A4B10-3AEB-4C52-AD90-0EE43545BE33}"/>
    <dgm:cxn modelId="{F533D718-BD62-4185-8E21-84C7C10EE0BD}" type="presOf" srcId="{170E5A2E-8438-4787-B517-F66BBC6DA47F}" destId="{9EFF8FB5-1911-4DEE-B4A4-D00A7DE1CBBB}" srcOrd="0" destOrd="1" presId="urn:microsoft.com/office/officeart/2008/layout/VerticalCurvedList"/>
    <dgm:cxn modelId="{420FFD19-82F5-4312-8660-4B5F4AC1F70E}" type="presOf" srcId="{ADB14F4C-4983-4103-874C-2FA28379FA0D}" destId="{525C1EF1-D27B-43F5-9B99-D2602306B9B3}" srcOrd="0" destOrd="1" presId="urn:microsoft.com/office/officeart/2008/layout/VerticalCurvedList"/>
    <dgm:cxn modelId="{57B46322-D0EA-4785-8FDC-8618D0CD5687}" srcId="{14CBDCD5-AFF4-4E5D-BEF7-765BE9EA1CB3}" destId="{086FEF62-EEE5-4A4D-95D9-E96BDD32097E}" srcOrd="0" destOrd="0" parTransId="{5BDC5433-A398-469F-9B9A-51FA717A3D5C}" sibTransId="{00ADDDB6-018C-419F-AC29-2674D3F7DAF9}"/>
    <dgm:cxn modelId="{D843FA2A-71B9-432F-B532-E808C3E79C35}" srcId="{73EEB9A5-624E-4052-812E-C77E3AD205C6}" destId="{ADB14F4C-4983-4103-874C-2FA28379FA0D}" srcOrd="0" destOrd="0" parTransId="{5EA0435D-0B8F-4A41-B649-7916D9E7954C}" sibTransId="{BFD4A18C-8A10-4ADB-A31F-F69860092553}"/>
    <dgm:cxn modelId="{66CFD82B-E621-40B6-BA33-D4101A2318B3}" type="presOf" srcId="{428667D4-600F-49DC-B96F-1F5485D21923}" destId="{52408095-525D-409A-9036-4D8C142CA72D}" srcOrd="0" destOrd="1" presId="urn:microsoft.com/office/officeart/2008/layout/VerticalCurvedList"/>
    <dgm:cxn modelId="{4B04FE30-9617-4A57-A93A-B4C7DC52D36A}" srcId="{DA57687D-EFD9-4A4E-AE21-6438974109BB}" destId="{73EEB9A5-624E-4052-812E-C77E3AD205C6}" srcOrd="4" destOrd="0" parTransId="{197761D7-9598-4E01-B667-48475E850E99}" sibTransId="{B7F86457-311D-406B-8E15-E15CDF6DC09B}"/>
    <dgm:cxn modelId="{638A0E62-93E5-46FB-AD8F-F8DCE6CFE0AE}" type="presOf" srcId="{73EEB9A5-624E-4052-812E-C77E3AD205C6}" destId="{525C1EF1-D27B-43F5-9B99-D2602306B9B3}" srcOrd="0" destOrd="0" presId="urn:microsoft.com/office/officeart/2008/layout/VerticalCurvedList"/>
    <dgm:cxn modelId="{AA972648-763F-4E53-AC83-45D6640719C2}" type="presOf" srcId="{086FEF62-EEE5-4A4D-95D9-E96BDD32097E}" destId="{E7306D6B-776F-499D-8947-F9BA617F5EB0}" srcOrd="0" destOrd="1" presId="urn:microsoft.com/office/officeart/2008/layout/VerticalCurvedList"/>
    <dgm:cxn modelId="{520D0073-C99C-412F-92EF-D0A8865834AA}" type="presOf" srcId="{00ADDDB6-018C-419F-AC29-2674D3F7DAF9}" destId="{A0743D87-F042-44DD-8F25-4C305D31F2BC}" srcOrd="0" destOrd="0" presId="urn:microsoft.com/office/officeart/2008/layout/VerticalCurvedList"/>
    <dgm:cxn modelId="{790CD687-1FBD-4F05-91F4-693A2EB91627}" srcId="{DA57687D-EFD9-4A4E-AE21-6438974109BB}" destId="{0CC1C130-4C35-4937-A8C5-F3C7C21F012C}" srcOrd="1" destOrd="0" parTransId="{797FE3F1-178D-4F22-B585-3195546D9AD5}" sibTransId="{E96C16B5-C481-47B4-99E7-94ACD5160DBE}"/>
    <dgm:cxn modelId="{8699CD9E-F2A9-4878-A6EB-F0B957841BF7}" type="presOf" srcId="{80293C40-9BC6-4AA7-84B3-E74FF55F8F80}" destId="{117AFB7B-FE09-4845-AAEE-8F4AB982B0F9}" srcOrd="0" destOrd="0" presId="urn:microsoft.com/office/officeart/2008/layout/VerticalCurvedList"/>
    <dgm:cxn modelId="{BE3509A0-24E8-4760-8EFB-CB2DE5D1BB35}" type="presOf" srcId="{0CC1C130-4C35-4937-A8C5-F3C7C21F012C}" destId="{52408095-525D-409A-9036-4D8C142CA72D}" srcOrd="0" destOrd="0" presId="urn:microsoft.com/office/officeart/2008/layout/VerticalCurvedList"/>
    <dgm:cxn modelId="{57915CA3-FB74-4BA6-AC03-047173B1DDBB}" srcId="{DA57687D-EFD9-4A4E-AE21-6438974109BB}" destId="{8113AEAF-88B2-4C1A-90CF-2CDEA3CA24B9}" srcOrd="2" destOrd="0" parTransId="{5D41C58C-18F1-49C1-B51B-FA0B15DD4131}" sibTransId="{62B4227B-7229-46F6-9B5A-86E8538986F4}"/>
    <dgm:cxn modelId="{FC53D7AD-1C16-4D11-B4C4-BDDF7D9A2FEE}" srcId="{80293C40-9BC6-4AA7-84B3-E74FF55F8F80}" destId="{7AE51726-933F-4AA2-AF83-E325DB55A709}" srcOrd="0" destOrd="0" parTransId="{8D1FC3DD-0345-4E35-939B-A3500B573432}" sibTransId="{9A917218-DCEB-439F-A7BB-E33D906C26A4}"/>
    <dgm:cxn modelId="{E6D100BE-88CF-4247-98CB-6516FF5369CC}" type="presOf" srcId="{F59F3226-8C2C-4081-938B-854AC31E6726}" destId="{75272385-C5D7-41FE-9FD8-F2E0ADAFB7E9}" srcOrd="0" destOrd="1" presId="urn:microsoft.com/office/officeart/2008/layout/VerticalCurvedList"/>
    <dgm:cxn modelId="{3E25B8C5-3EA3-4D35-925B-9CE55959177E}" type="presOf" srcId="{3F8319DC-0DB7-4BAF-BB0D-70375CC83D5E}" destId="{75272385-C5D7-41FE-9FD8-F2E0ADAFB7E9}" srcOrd="0" destOrd="0" presId="urn:microsoft.com/office/officeart/2008/layout/VerticalCurvedList"/>
    <dgm:cxn modelId="{3AADC7D3-3290-4F35-835D-B4B4084F7223}" srcId="{3F8319DC-0DB7-4BAF-BB0D-70375CC83D5E}" destId="{F59F3226-8C2C-4081-938B-854AC31E6726}" srcOrd="0" destOrd="0" parTransId="{7455E778-38B2-4EC6-9C18-2FDABFD34928}" sibTransId="{A68488E8-268A-4E84-BFD6-852D3CD173FB}"/>
    <dgm:cxn modelId="{6122A7E4-8BD0-430E-855B-3F8B92D9BF34}" srcId="{DA57687D-EFD9-4A4E-AE21-6438974109BB}" destId="{80293C40-9BC6-4AA7-84B3-E74FF55F8F80}" srcOrd="3" destOrd="0" parTransId="{05C1B1FC-89E6-4F42-9ABC-E0EEFFF4A7AF}" sibTransId="{54C85745-1A02-473E-BDFA-F7F666720F55}"/>
    <dgm:cxn modelId="{CE50E3E8-59AC-4087-983A-4BA645FC8306}" srcId="{8113AEAF-88B2-4C1A-90CF-2CDEA3CA24B9}" destId="{170E5A2E-8438-4787-B517-F66BBC6DA47F}" srcOrd="0" destOrd="0" parTransId="{76C01399-1058-4141-B1C6-FACEB7400632}" sibTransId="{28B1F0FE-BF74-414A-931B-B81D56BA47A8}"/>
    <dgm:cxn modelId="{20415FEE-C65D-4AA8-BDE5-308BFA5F4195}" srcId="{DA57687D-EFD9-4A4E-AE21-6438974109BB}" destId="{3F8319DC-0DB7-4BAF-BB0D-70375CC83D5E}" srcOrd="5" destOrd="0" parTransId="{488413D7-07F8-4B55-A1B3-0E32B8E8A920}" sibTransId="{E500B153-F7F2-473B-9883-67A4480FAD85}"/>
    <dgm:cxn modelId="{FB5CD5F5-FCAD-4144-8675-1FD58CC58C8B}" type="presOf" srcId="{7AE51726-933F-4AA2-AF83-E325DB55A709}" destId="{117AFB7B-FE09-4845-AAEE-8F4AB982B0F9}" srcOrd="0" destOrd="1" presId="urn:microsoft.com/office/officeart/2008/layout/VerticalCurvedList"/>
    <dgm:cxn modelId="{C487DC09-9ECF-4D2B-AE0A-A0379F01B172}" type="presParOf" srcId="{42292350-FF0B-4714-A580-422F44A0A16A}" destId="{BFF34F3A-DF23-4C8A-AECD-6023FD9E28CC}" srcOrd="0" destOrd="0" presId="urn:microsoft.com/office/officeart/2008/layout/VerticalCurvedList"/>
    <dgm:cxn modelId="{A49B1A7E-529A-4027-931A-3C39991B7E19}" type="presParOf" srcId="{BFF34F3A-DF23-4C8A-AECD-6023FD9E28CC}" destId="{8043AEA5-22BF-458E-8093-237A540AAC75}" srcOrd="0" destOrd="0" presId="urn:microsoft.com/office/officeart/2008/layout/VerticalCurvedList"/>
    <dgm:cxn modelId="{04CC26A8-6388-4E20-B8EA-F6933077E3B8}" type="presParOf" srcId="{8043AEA5-22BF-458E-8093-237A540AAC75}" destId="{577426E9-D305-4FC8-A106-445A0A57C00A}" srcOrd="0" destOrd="0" presId="urn:microsoft.com/office/officeart/2008/layout/VerticalCurvedList"/>
    <dgm:cxn modelId="{19A53D49-AF7D-4739-B8B5-D99090E7DBC5}" type="presParOf" srcId="{8043AEA5-22BF-458E-8093-237A540AAC75}" destId="{A0743D87-F042-44DD-8F25-4C305D31F2BC}" srcOrd="1" destOrd="0" presId="urn:microsoft.com/office/officeart/2008/layout/VerticalCurvedList"/>
    <dgm:cxn modelId="{C68BFAF0-76AE-484C-B1B2-E0803E11273D}" type="presParOf" srcId="{8043AEA5-22BF-458E-8093-237A540AAC75}" destId="{1C8748B6-3034-4139-8F73-CB4C58604D8A}" srcOrd="2" destOrd="0" presId="urn:microsoft.com/office/officeart/2008/layout/VerticalCurvedList"/>
    <dgm:cxn modelId="{6C27D393-25BA-4ED4-84AA-6642C1598941}" type="presParOf" srcId="{8043AEA5-22BF-458E-8093-237A540AAC75}" destId="{DEB3F01B-F425-440F-8E10-7056B40E9BE2}" srcOrd="3" destOrd="0" presId="urn:microsoft.com/office/officeart/2008/layout/VerticalCurvedList"/>
    <dgm:cxn modelId="{37181378-C9CD-4C21-B0B2-6910308A6201}" type="presParOf" srcId="{BFF34F3A-DF23-4C8A-AECD-6023FD9E28CC}" destId="{E7306D6B-776F-499D-8947-F9BA617F5EB0}" srcOrd="1" destOrd="0" presId="urn:microsoft.com/office/officeart/2008/layout/VerticalCurvedList"/>
    <dgm:cxn modelId="{06CF68C6-8FEE-4879-8ABB-848A2BDB9E9F}" type="presParOf" srcId="{BFF34F3A-DF23-4C8A-AECD-6023FD9E28CC}" destId="{5A7FF797-1AC0-4AB2-BD6D-B4CE5267CC0A}" srcOrd="2" destOrd="0" presId="urn:microsoft.com/office/officeart/2008/layout/VerticalCurvedList"/>
    <dgm:cxn modelId="{D505E813-55DC-4FC5-AEB4-919D29F05D99}" type="presParOf" srcId="{5A7FF797-1AC0-4AB2-BD6D-B4CE5267CC0A}" destId="{2EF11EB2-020A-4D44-B078-50A99196BC08}" srcOrd="0" destOrd="0" presId="urn:microsoft.com/office/officeart/2008/layout/VerticalCurvedList"/>
    <dgm:cxn modelId="{3363FD06-8A4C-415E-A001-4598B85B3B2B}" type="presParOf" srcId="{BFF34F3A-DF23-4C8A-AECD-6023FD9E28CC}" destId="{52408095-525D-409A-9036-4D8C142CA72D}" srcOrd="3" destOrd="0" presId="urn:microsoft.com/office/officeart/2008/layout/VerticalCurvedList"/>
    <dgm:cxn modelId="{68AFF08B-75A4-46AC-AAEF-5827842707B2}" type="presParOf" srcId="{BFF34F3A-DF23-4C8A-AECD-6023FD9E28CC}" destId="{A5CE72BD-D1EA-466C-8C6F-89033AFB7C13}" srcOrd="4" destOrd="0" presId="urn:microsoft.com/office/officeart/2008/layout/VerticalCurvedList"/>
    <dgm:cxn modelId="{3AC21953-BE43-40ED-9796-2E33AB8FD476}" type="presParOf" srcId="{A5CE72BD-D1EA-466C-8C6F-89033AFB7C13}" destId="{ED28851A-5FFC-4FD2-9BAF-F9B3358998C9}" srcOrd="0" destOrd="0" presId="urn:microsoft.com/office/officeart/2008/layout/VerticalCurvedList"/>
    <dgm:cxn modelId="{B87F5A30-61CD-425A-9F1F-E14D7CCB90D0}" type="presParOf" srcId="{BFF34F3A-DF23-4C8A-AECD-6023FD9E28CC}" destId="{9EFF8FB5-1911-4DEE-B4A4-D00A7DE1CBBB}" srcOrd="5" destOrd="0" presId="urn:microsoft.com/office/officeart/2008/layout/VerticalCurvedList"/>
    <dgm:cxn modelId="{17FB691B-6ADA-415E-91D9-2FF87D752BDB}" type="presParOf" srcId="{BFF34F3A-DF23-4C8A-AECD-6023FD9E28CC}" destId="{5AA76CB5-D51F-4910-B49F-3A6CE4EFE5FA}" srcOrd="6" destOrd="0" presId="urn:microsoft.com/office/officeart/2008/layout/VerticalCurvedList"/>
    <dgm:cxn modelId="{47A94EDC-FB36-4413-9F6A-B98700FF3017}" type="presParOf" srcId="{5AA76CB5-D51F-4910-B49F-3A6CE4EFE5FA}" destId="{79A14501-2711-471F-857A-BC8D5D02D838}" srcOrd="0" destOrd="0" presId="urn:microsoft.com/office/officeart/2008/layout/VerticalCurvedList"/>
    <dgm:cxn modelId="{17B38C1B-AF60-4640-BDAF-2DF9D4C61FC1}" type="presParOf" srcId="{BFF34F3A-DF23-4C8A-AECD-6023FD9E28CC}" destId="{117AFB7B-FE09-4845-AAEE-8F4AB982B0F9}" srcOrd="7" destOrd="0" presId="urn:microsoft.com/office/officeart/2008/layout/VerticalCurvedList"/>
    <dgm:cxn modelId="{A5978E8E-22DA-4925-9D90-E070C6A3583A}" type="presParOf" srcId="{BFF34F3A-DF23-4C8A-AECD-6023FD9E28CC}" destId="{E705C429-001E-46E1-8960-09ED025EB3DE}" srcOrd="8" destOrd="0" presId="urn:microsoft.com/office/officeart/2008/layout/VerticalCurvedList"/>
    <dgm:cxn modelId="{B2423831-85CF-4FBC-987B-437F471E1C93}" type="presParOf" srcId="{E705C429-001E-46E1-8960-09ED025EB3DE}" destId="{CA0468A5-4F46-498E-8AEF-4DAD084A5570}" srcOrd="0" destOrd="0" presId="urn:microsoft.com/office/officeart/2008/layout/VerticalCurvedList"/>
    <dgm:cxn modelId="{9C8747F1-BC6B-4672-A4C4-2BFF3D2ECEC9}" type="presParOf" srcId="{BFF34F3A-DF23-4C8A-AECD-6023FD9E28CC}" destId="{525C1EF1-D27B-43F5-9B99-D2602306B9B3}" srcOrd="9" destOrd="0" presId="urn:microsoft.com/office/officeart/2008/layout/VerticalCurvedList"/>
    <dgm:cxn modelId="{ACD1A3CD-0E36-4817-AB0A-CCBE8A24A807}" type="presParOf" srcId="{BFF34F3A-DF23-4C8A-AECD-6023FD9E28CC}" destId="{5ED2233A-109F-4DFD-9B01-A31AC0BB4A1C}" srcOrd="10" destOrd="0" presId="urn:microsoft.com/office/officeart/2008/layout/VerticalCurvedList"/>
    <dgm:cxn modelId="{4B4CD3A6-EB9A-466A-9F5E-2ED81737AC39}" type="presParOf" srcId="{5ED2233A-109F-4DFD-9B01-A31AC0BB4A1C}" destId="{BC120981-AFF9-45B5-9AAA-025EA9ED8A1A}" srcOrd="0" destOrd="0" presId="urn:microsoft.com/office/officeart/2008/layout/VerticalCurvedList"/>
    <dgm:cxn modelId="{EF9B1F2E-9C8C-4DED-8F62-DE21EBF637EA}" type="presParOf" srcId="{BFF34F3A-DF23-4C8A-AECD-6023FD9E28CC}" destId="{75272385-C5D7-41FE-9FD8-F2E0ADAFB7E9}" srcOrd="11" destOrd="0" presId="urn:microsoft.com/office/officeart/2008/layout/VerticalCurvedList"/>
    <dgm:cxn modelId="{AFF5C08E-278B-4B92-8134-6AFD7E9BF5D6}" type="presParOf" srcId="{BFF34F3A-DF23-4C8A-AECD-6023FD9E28CC}" destId="{224557F8-22F6-47AE-91D3-3D5C579C8922}" srcOrd="12" destOrd="0" presId="urn:microsoft.com/office/officeart/2008/layout/VerticalCurvedList"/>
    <dgm:cxn modelId="{D4ADFC36-88DB-4B7A-B140-0A4DB07F20D8}" type="presParOf" srcId="{224557F8-22F6-47AE-91D3-3D5C579C8922}" destId="{9C2C4DEE-4D3F-4EB5-AD18-FC387A56E5C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743D87-F042-44DD-8F25-4C305D31F2BC}">
      <dsp:nvSpPr>
        <dsp:cNvPr id="0" name=""/>
        <dsp:cNvSpPr/>
      </dsp:nvSpPr>
      <dsp:spPr>
        <a:xfrm>
          <a:off x="-5582891" y="-854694"/>
          <a:ext cx="6647149" cy="6647149"/>
        </a:xfrm>
        <a:prstGeom prst="blockArc">
          <a:avLst>
            <a:gd name="adj1" fmla="val 18900000"/>
            <a:gd name="adj2" fmla="val 2700000"/>
            <a:gd name="adj3" fmla="val 32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306D6B-776F-499D-8947-F9BA617F5EB0}">
      <dsp:nvSpPr>
        <dsp:cNvPr id="0" name=""/>
        <dsp:cNvSpPr/>
      </dsp:nvSpPr>
      <dsp:spPr>
        <a:xfrm>
          <a:off x="396644" y="260022"/>
          <a:ext cx="10693491"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dirty="0"/>
            <a:t>1. Ενεργοποίηση των τοπικών κοινοτήτων</a:t>
          </a:r>
          <a:endParaRPr lang="en-GB" sz="1200" kern="1200" dirty="0"/>
        </a:p>
        <a:p>
          <a:pPr marL="57150" lvl="1" indent="-57150" algn="l" defTabSz="400050">
            <a:lnSpc>
              <a:spcPct val="90000"/>
            </a:lnSpc>
            <a:spcBef>
              <a:spcPct val="0"/>
            </a:spcBef>
            <a:spcAft>
              <a:spcPct val="15000"/>
            </a:spcAft>
            <a:buNone/>
          </a:pPr>
          <a:r>
            <a:rPr lang="el" sz="900" kern="1200"/>
            <a:t>Να εμπλακούν οι κάτοικοι της περιοχής στον σχεδιασμό και στις διαδικασίες λήψης αποφάσεων για τον τουρισμό.</a:t>
          </a:r>
          <a:endParaRPr lang="en-GB" sz="900" kern="1200" dirty="0"/>
        </a:p>
      </dsp:txBody>
      <dsp:txXfrm>
        <a:off x="396644" y="260022"/>
        <a:ext cx="10693491" cy="519847"/>
      </dsp:txXfrm>
    </dsp:sp>
    <dsp:sp modelId="{2EF11EB2-020A-4D44-B078-50A99196BC08}">
      <dsp:nvSpPr>
        <dsp:cNvPr id="0" name=""/>
        <dsp:cNvSpPr/>
      </dsp:nvSpPr>
      <dsp:spPr>
        <a:xfrm>
          <a:off x="71739" y="195041"/>
          <a:ext cx="649809" cy="649809"/>
        </a:xfrm>
        <a:prstGeom prst="ellipse">
          <a:avLst/>
        </a:prstGeom>
        <a:blipFill rotWithShape="0">
          <a:blip xmlns:r="http://schemas.openxmlformats.org/officeDocument/2006/relationships" r:embed="rId1"/>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408095-525D-409A-9036-4D8C142CA72D}">
      <dsp:nvSpPr>
        <dsp:cNvPr id="0" name=""/>
        <dsp:cNvSpPr/>
      </dsp:nvSpPr>
      <dsp:spPr>
        <a:xfrm>
          <a:off x="824254" y="1039694"/>
          <a:ext cx="10265881"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a:t>2. Προώθηση της Πολιτιστικής Κληρονομιάς και της Ποικιλομορφίας</a:t>
          </a:r>
          <a:endParaRPr lang="en-GB" sz="1200" b="1" kern="1200" dirty="0"/>
        </a:p>
        <a:p>
          <a:pPr marL="57150" lvl="1" indent="-57150" algn="l" defTabSz="400050">
            <a:lnSpc>
              <a:spcPct val="90000"/>
            </a:lnSpc>
            <a:spcBef>
              <a:spcPct val="0"/>
            </a:spcBef>
            <a:spcAft>
              <a:spcPct val="15000"/>
            </a:spcAft>
            <a:buNone/>
          </a:pPr>
          <a:r>
            <a:rPr lang="el" sz="900" kern="1200" dirty="0"/>
            <a:t>Οργανώστε πολιτιστικά φεστιβάλ, εργαστήρια χειροτεχνίας ή γαστρονομικές εμπειρίες.</a:t>
          </a:r>
        </a:p>
      </dsp:txBody>
      <dsp:txXfrm>
        <a:off x="824254" y="1039694"/>
        <a:ext cx="10265881" cy="519847"/>
      </dsp:txXfrm>
    </dsp:sp>
    <dsp:sp modelId="{ED28851A-5FFC-4FD2-9BAF-F9B3358998C9}">
      <dsp:nvSpPr>
        <dsp:cNvPr id="0" name=""/>
        <dsp:cNvSpPr/>
      </dsp:nvSpPr>
      <dsp:spPr>
        <a:xfrm>
          <a:off x="499349" y="974713"/>
          <a:ext cx="649809" cy="649809"/>
        </a:xfrm>
        <a:prstGeom prst="ellipse">
          <a:avLst/>
        </a:prstGeom>
        <a:blipFill rotWithShape="0">
          <a:blip xmlns:r="http://schemas.openxmlformats.org/officeDocument/2006/relationships" r:embed="rId2"/>
          <a:srcRect/>
          <a:stretch>
            <a:fillRect l="-25000" r="-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EFF8FB5-1911-4DEE-B4A4-D00A7DE1CBBB}">
      <dsp:nvSpPr>
        <dsp:cNvPr id="0" name=""/>
        <dsp:cNvSpPr/>
      </dsp:nvSpPr>
      <dsp:spPr>
        <a:xfrm>
          <a:off x="1019789" y="1819367"/>
          <a:ext cx="10070345"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dirty="0"/>
            <a:t>3. Στηρίξτε τις τοπικές οικονομίες</a:t>
          </a:r>
        </a:p>
        <a:p>
          <a:pPr marL="57150" lvl="1" indent="-57150" algn="l" defTabSz="400050">
            <a:lnSpc>
              <a:spcPct val="90000"/>
            </a:lnSpc>
            <a:spcBef>
              <a:spcPct val="0"/>
            </a:spcBef>
            <a:spcAft>
              <a:spcPct val="15000"/>
            </a:spcAft>
            <a:buNone/>
          </a:pPr>
          <a:r>
            <a:rPr lang="el" sz="900" kern="1200" dirty="0"/>
            <a:t>Ενθάρρυνση των τουριστικών επιχειρήσεων να προμηθεύονται αγαθά και υπηρεσίες από τοπικούς προμηθευτές.</a:t>
          </a:r>
        </a:p>
      </dsp:txBody>
      <dsp:txXfrm>
        <a:off x="1019789" y="1819367"/>
        <a:ext cx="10070345" cy="519847"/>
      </dsp:txXfrm>
    </dsp:sp>
    <dsp:sp modelId="{79A14501-2711-471F-857A-BC8D5D02D838}">
      <dsp:nvSpPr>
        <dsp:cNvPr id="0" name=""/>
        <dsp:cNvSpPr/>
      </dsp:nvSpPr>
      <dsp:spPr>
        <a:xfrm>
          <a:off x="694884" y="1754386"/>
          <a:ext cx="649809" cy="649809"/>
        </a:xfrm>
        <a:prstGeom prst="ellipse">
          <a:avLst/>
        </a:prstGeom>
        <a:blipFill rotWithShape="0">
          <a:blip xmlns:r="http://schemas.openxmlformats.org/officeDocument/2006/relationships" r:embed="rId3"/>
          <a:srcRect/>
          <a:stretch>
            <a:fillRect t="-25000" b="-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7AFB7B-FE09-4845-AAEE-8F4AB982B0F9}">
      <dsp:nvSpPr>
        <dsp:cNvPr id="0" name=""/>
        <dsp:cNvSpPr/>
      </dsp:nvSpPr>
      <dsp:spPr>
        <a:xfrm>
          <a:off x="1019789" y="2598545"/>
          <a:ext cx="10070345"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dirty="0"/>
            <a:t>4. Εκπαιδεύστε τους τουρίστες</a:t>
          </a:r>
        </a:p>
        <a:p>
          <a:pPr marL="57150" lvl="1" indent="-57150" algn="l" defTabSz="400050">
            <a:lnSpc>
              <a:spcPct val="90000"/>
            </a:lnSpc>
            <a:spcBef>
              <a:spcPct val="0"/>
            </a:spcBef>
            <a:spcAft>
              <a:spcPct val="15000"/>
            </a:spcAft>
            <a:buNone/>
          </a:pPr>
          <a:r>
            <a:rPr lang="el" sz="900" kern="1200" dirty="0"/>
            <a:t>Προσφέρετε οδηγίες και συμβουλές για υπεύθυνη τουριστική </a:t>
          </a:r>
          <a:r>
            <a:rPr lang="el" sz="900" kern="1200" dirty="0" err="1"/>
            <a:t>συμπεριφορά </a:t>
          </a:r>
          <a:r>
            <a:rPr lang="el" sz="900" kern="1200" dirty="0"/>
            <a:t>.</a:t>
          </a:r>
          <a:endParaRPr lang="en-GB" sz="900" b="1" kern="1200" dirty="0"/>
        </a:p>
      </dsp:txBody>
      <dsp:txXfrm>
        <a:off x="1019789" y="2598545"/>
        <a:ext cx="10070345" cy="519847"/>
      </dsp:txXfrm>
    </dsp:sp>
    <dsp:sp modelId="{CA0468A5-4F46-498E-8AEF-4DAD084A5570}">
      <dsp:nvSpPr>
        <dsp:cNvPr id="0" name=""/>
        <dsp:cNvSpPr/>
      </dsp:nvSpPr>
      <dsp:spPr>
        <a:xfrm>
          <a:off x="694884" y="2533564"/>
          <a:ext cx="649809" cy="649809"/>
        </a:xfrm>
        <a:prstGeom prst="ellipse">
          <a:avLst/>
        </a:prstGeom>
        <a:blipFill rotWithShape="0">
          <a:blip xmlns:r="http://schemas.openxmlformats.org/officeDocument/2006/relationships" r:embed="rId4"/>
          <a:srcRect/>
          <a:stretch>
            <a:fillRect l="-25000" r="-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5C1EF1-D27B-43F5-9B99-D2602306B9B3}">
      <dsp:nvSpPr>
        <dsp:cNvPr id="0" name=""/>
        <dsp:cNvSpPr/>
      </dsp:nvSpPr>
      <dsp:spPr>
        <a:xfrm>
          <a:off x="824254" y="3378217"/>
          <a:ext cx="10265881"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dirty="0"/>
            <a:t>5. Ανάπτυξη τουρισμού χωρίς αποκλεισμούς</a:t>
          </a:r>
        </a:p>
        <a:p>
          <a:pPr marL="57150" lvl="1" indent="-57150" algn="l" defTabSz="400050">
            <a:lnSpc>
              <a:spcPct val="90000"/>
            </a:lnSpc>
            <a:spcBef>
              <a:spcPct val="0"/>
            </a:spcBef>
            <a:spcAft>
              <a:spcPct val="15000"/>
            </a:spcAft>
            <a:buNone/>
          </a:pPr>
          <a:r>
            <a:rPr lang="el" sz="900" kern="1200" dirty="0"/>
            <a:t>Βελτίωση των υποδομών και προσφορά υπηρεσιών που καλύπτουν ποικίλες ανάγκες.</a:t>
          </a:r>
          <a:endParaRPr lang="en-GB" sz="900" b="1" kern="1200" dirty="0"/>
        </a:p>
      </dsp:txBody>
      <dsp:txXfrm>
        <a:off x="824254" y="3378217"/>
        <a:ext cx="10265881" cy="519847"/>
      </dsp:txXfrm>
    </dsp:sp>
    <dsp:sp modelId="{BC120981-AFF9-45B5-9AAA-025EA9ED8A1A}">
      <dsp:nvSpPr>
        <dsp:cNvPr id="0" name=""/>
        <dsp:cNvSpPr/>
      </dsp:nvSpPr>
      <dsp:spPr>
        <a:xfrm>
          <a:off x="499349" y="3313236"/>
          <a:ext cx="649809" cy="649809"/>
        </a:xfrm>
        <a:prstGeom prst="ellipse">
          <a:avLst/>
        </a:prstGeom>
        <a:blipFill rotWithShape="0">
          <a:blip xmlns:r="http://schemas.openxmlformats.org/officeDocument/2006/relationships" r:embed="rId5"/>
          <a:srcRect/>
          <a:stretch>
            <a:fillRect l="-25000" r="-25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5272385-C5D7-41FE-9FD8-F2E0ADAFB7E9}">
      <dsp:nvSpPr>
        <dsp:cNvPr id="0" name=""/>
        <dsp:cNvSpPr/>
      </dsp:nvSpPr>
      <dsp:spPr>
        <a:xfrm>
          <a:off x="396644" y="4157890"/>
          <a:ext cx="10693491" cy="51984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629" tIns="30480" rIns="30480" bIns="30480" numCol="1" spcCol="1270" anchor="t" anchorCtr="0">
          <a:noAutofit/>
        </a:bodyPr>
        <a:lstStyle/>
        <a:p>
          <a:pPr marL="0" lvl="0" indent="0" algn="l" defTabSz="533400">
            <a:lnSpc>
              <a:spcPct val="90000"/>
            </a:lnSpc>
            <a:spcBef>
              <a:spcPct val="0"/>
            </a:spcBef>
            <a:spcAft>
              <a:spcPct val="35000"/>
            </a:spcAft>
            <a:buNone/>
          </a:pPr>
          <a:r>
            <a:rPr lang="el" sz="1200" b="1" kern="1200" dirty="0"/>
            <a:t>6. Συνεργαστείτε με τα ενδιαφερόμενα μέρη</a:t>
          </a:r>
        </a:p>
        <a:p>
          <a:pPr marL="57150" lvl="1" indent="-57150" algn="l" defTabSz="400050">
            <a:lnSpc>
              <a:spcPct val="90000"/>
            </a:lnSpc>
            <a:spcBef>
              <a:spcPct val="0"/>
            </a:spcBef>
            <a:spcAft>
              <a:spcPct val="15000"/>
            </a:spcAft>
            <a:buNone/>
          </a:pPr>
          <a:r>
            <a:rPr lang="el" sz="900" kern="1200" dirty="0"/>
            <a:t>Συνεργασία με διάφορα ενδιαφερόμενα μέρη, συμπεριλαμβανομένων κυβερνητικών φορέων, μη κυβερνητικών οργανισμών και ιδιωτικών επιχειρήσεων, για τη δημιουργία και εφαρμογή πρωτοβουλιών βιώσιμου τουρισμού.</a:t>
          </a:r>
        </a:p>
      </dsp:txBody>
      <dsp:txXfrm>
        <a:off x="396644" y="4157890"/>
        <a:ext cx="10693491" cy="519847"/>
      </dsp:txXfrm>
    </dsp:sp>
    <dsp:sp modelId="{9C2C4DEE-4D3F-4EB5-AD18-FC387A56E5C7}">
      <dsp:nvSpPr>
        <dsp:cNvPr id="0" name=""/>
        <dsp:cNvSpPr/>
      </dsp:nvSpPr>
      <dsp:spPr>
        <a:xfrm>
          <a:off x="71739" y="4092909"/>
          <a:ext cx="649809" cy="649809"/>
        </a:xfrm>
        <a:prstGeom prst="ellipse">
          <a:avLst/>
        </a:prstGeom>
        <a:blipFill rotWithShape="0">
          <a:blip xmlns:r="http://schemas.openxmlformats.org/officeDocument/2006/relationships" r:embed="rId6"/>
          <a:srcRect/>
          <a:stretch>
            <a:fillRect t="-26000" b="-26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0" name="Google Shape;140;g2d3f02dfa91_0_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08df3db8c8_0_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 name="Google Shape;108;g308df3db8c8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3439050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hc.unesco.org/en/sustainabletourismtoolkit/"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5.png"/><Relationship Id="rId11" Type="http://schemas.openxmlformats.org/officeDocument/2006/relationships/image" Target="../media/image2.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32.png"/><Relationship Id="rId7" Type="http://schemas.openxmlformats.org/officeDocument/2006/relationships/image" Target="../media/image25.png"/><Relationship Id="rId12"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mytravelresearch.com/culture-and-heritage-tourism-boosts-visitor-economy/"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g2d3f02dfa91_0_15"/>
          <p:cNvSpPr txBox="1"/>
          <p:nvPr/>
        </p:nvSpPr>
        <p:spPr>
          <a:xfrm>
            <a:off x="194475" y="1269300"/>
            <a:ext cx="5670600" cy="3450900"/>
          </a:xfrm>
          <a:prstGeom prst="rect">
            <a:avLst/>
          </a:prstGeom>
          <a:noFill/>
          <a:ln>
            <a:noFill/>
          </a:ln>
        </p:spPr>
        <p:txBody>
          <a:bodyPr spcFirstLastPara="1" wrap="square" lIns="91425" tIns="91425" rIns="91425" bIns="91425" anchor="t" anchorCtr="0">
            <a:spAutoFit/>
          </a:bodyPr>
          <a:lstStyle/>
          <a:p>
            <a:pPr marL="0" marR="0" lvl="0" indent="0" algn="just" rtl="0">
              <a:lnSpc>
                <a:spcPct val="115000"/>
              </a:lnSpc>
              <a:spcBef>
                <a:spcPts val="1400"/>
              </a:spcBef>
              <a:spcAft>
                <a:spcPts val="0"/>
              </a:spcAft>
              <a:buNone/>
            </a:pPr>
            <a:r>
              <a:rPr lang="el" sz="1800" dirty="0">
                <a:solidFill>
                  <a:srgbClr val="616161"/>
                </a:solidFill>
                <a:latin typeface="Calibri"/>
                <a:ea typeface="Calibri"/>
                <a:cs typeface="Calibri"/>
                <a:sym typeface="Calibri"/>
              </a:rPr>
              <a:t>Η UNESCO θέσπισε ένα παγκόσμιο σύστημα για την αναγνώριση και την προστασία των μνημείων παγκόσμιας κληρονομιάς το 1972 μέσω της Σύμβασης για την Προστασία της Παγκόσμιας Πολιτιστικής και Φυσικής Κληρονομιάς. Στόχος είναι η διατήρηση σημαντικών πολιτιστικών και φυσικών μνημείων παγκοσμίως.</a:t>
            </a:r>
            <a:endParaRPr sz="1800" dirty="0">
              <a:solidFill>
                <a:srgbClr val="616161"/>
              </a:solidFill>
              <a:latin typeface="Calibri"/>
              <a:ea typeface="Calibri"/>
              <a:cs typeface="Calibri"/>
              <a:sym typeface="Calibri"/>
            </a:endParaRPr>
          </a:p>
          <a:p>
            <a:pPr marL="0" lvl="0" indent="0" algn="l" rtl="0">
              <a:lnSpc>
                <a:spcPct val="107916"/>
              </a:lnSpc>
              <a:spcBef>
                <a:spcPts val="1200"/>
              </a:spcBef>
              <a:spcAft>
                <a:spcPts val="0"/>
              </a:spcAft>
              <a:buNone/>
            </a:pPr>
            <a:r>
              <a:rPr lang="el" sz="1800" dirty="0">
                <a:solidFill>
                  <a:srgbClr val="616161"/>
                </a:solidFill>
                <a:latin typeface="Calibri"/>
                <a:ea typeface="Calibri"/>
                <a:cs typeface="Calibri"/>
                <a:sym typeface="Calibri"/>
              </a:rPr>
              <a:t>Η UNESCO προσφέρει ένα σύνολο εργαλείων με κατευθυντήριες γραμμές για τους διαχειριστές χώρων, τις αρχές και την τουριστική βιομηχανία για τη βιώσιμη διαχείριση των χώρων πολιτιστικής κληρονομιάς. Καλύπτει τον στρατηγικό σχεδιασμό, τη διακυβέρνηση και τη συμμετοχή των ενδιαφερόμενων μερών με παραδείγματα από τον πραγματικό κόσμο.</a:t>
            </a:r>
            <a:endParaRPr sz="1800" dirty="0">
              <a:solidFill>
                <a:srgbClr val="616161"/>
              </a:solidFill>
              <a:latin typeface="Calibri"/>
              <a:ea typeface="Calibri"/>
              <a:cs typeface="Calibri"/>
              <a:sym typeface="Calibri"/>
            </a:endParaRPr>
          </a:p>
          <a:p>
            <a:pPr marL="0" lvl="0" indent="0" algn="l" rtl="0">
              <a:lnSpc>
                <a:spcPct val="107916"/>
              </a:lnSpc>
              <a:spcBef>
                <a:spcPts val="1200"/>
              </a:spcBef>
              <a:spcAft>
                <a:spcPts val="1200"/>
              </a:spcAft>
              <a:buNone/>
            </a:pPr>
            <a:r>
              <a:rPr lang="el" sz="1100" u="sng" dirty="0">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https://whc.unesco.org/en/sustainabletourismtoolkit/</a:t>
            </a:r>
            <a:endParaRPr sz="1100" dirty="0">
              <a:solidFill>
                <a:srgbClr val="2C2C2C"/>
              </a:solidFill>
              <a:latin typeface="Calibri"/>
              <a:ea typeface="Calibri"/>
              <a:cs typeface="Calibri"/>
              <a:sym typeface="Calibri"/>
            </a:endParaRPr>
          </a:p>
        </p:txBody>
      </p:sp>
      <p:sp>
        <p:nvSpPr>
          <p:cNvPr id="143" name="Google Shape;143;g2d3f02dfa91_0_15"/>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2800" dirty="0"/>
              <a:t>Εργαλειοθήκη Βιώσιμου Τουρισμού για την Παγκόσμια Κληρονομιά της UNESCO</a:t>
            </a:r>
            <a:endParaRPr sz="2800" dirty="0"/>
          </a:p>
        </p:txBody>
      </p:sp>
      <p:pic>
        <p:nvPicPr>
          <p:cNvPr id="144" name="Google Shape;144;g2d3f02dfa91_0_15"/>
          <p:cNvPicPr preferRelativeResize="0"/>
          <p:nvPr/>
        </p:nvPicPr>
        <p:blipFill>
          <a:blip r:embed="rId4">
            <a:alphaModFix/>
          </a:blip>
          <a:stretch>
            <a:fillRect/>
          </a:stretch>
        </p:blipFill>
        <p:spPr>
          <a:xfrm>
            <a:off x="6128975" y="1185075"/>
            <a:ext cx="5648325" cy="4162425"/>
          </a:xfrm>
          <a:prstGeom prst="rect">
            <a:avLst/>
          </a:prstGeom>
          <a:noFill/>
          <a:ln w="25400" cap="flat" cmpd="sng">
            <a:solidFill>
              <a:srgbClr val="000000"/>
            </a:solidFill>
            <a:prstDash val="solid"/>
            <a:miter lim="8000"/>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Βιώσιμος τουρισμός</a:t>
              </a:r>
              <a:endParaRPr lang="el-GR" sz="1050" dirty="0"/>
            </a:p>
          </p:txBody>
        </p:sp>
      </p:grpSp>
      <p:grpSp>
        <p:nvGrpSpPr>
          <p:cNvPr id="125" name="Google Shape;125;p2"/>
          <p:cNvGrpSpPr/>
          <p:nvPr/>
        </p:nvGrpSpPr>
        <p:grpSpPr>
          <a:xfrm>
            <a:off x="396368" y="3651962"/>
            <a:ext cx="6893057" cy="1311882"/>
            <a:chOff x="0" y="-38100"/>
            <a:chExt cx="1378611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3786114" cy="2623764"/>
            </a:xfrm>
            <a:prstGeom prst="rect">
              <a:avLst/>
            </a:prstGeom>
            <a:noFill/>
            <a:ln>
              <a:noFill/>
            </a:ln>
          </p:spPr>
          <p:txBody>
            <a:bodyPr spcFirstLastPara="1" wrap="square" lIns="0" tIns="0" rIns="0" bIns="0" anchor="ctr" anchorCtr="0">
              <a:noAutofit/>
            </a:bodyPr>
            <a:lstStyle/>
            <a:p>
              <a:pPr>
                <a:lnSpc>
                  <a:spcPct val="108000"/>
                </a:lnSpc>
              </a:pPr>
              <a:r>
                <a:rPr lang="en-US" sz="2600" i="1" dirty="0">
                  <a:solidFill>
                    <a:srgbClr val="D1E7F8"/>
                  </a:solidFill>
                  <a:latin typeface="Calibri"/>
                  <a:ea typeface="Calibri"/>
                  <a:cs typeface="Calibri"/>
                  <a:sym typeface="Calibri"/>
                </a:rPr>
                <a:t>1.</a:t>
              </a:r>
              <a:r>
                <a:rPr lang="el-GR" sz="2600" i="1" dirty="0">
                  <a:solidFill>
                    <a:srgbClr val="D1E7F8"/>
                  </a:solidFill>
                  <a:latin typeface="Calibri"/>
                  <a:ea typeface="Calibri"/>
                  <a:cs typeface="Calibri"/>
                  <a:sym typeface="Calibri"/>
                </a:rPr>
                <a:t>3</a:t>
              </a:r>
              <a:r>
                <a:rPr lang="en-US" sz="2600" i="1" dirty="0">
                  <a:solidFill>
                    <a:srgbClr val="D1E7F8"/>
                  </a:solidFill>
                  <a:latin typeface="Calibri"/>
                  <a:ea typeface="Calibri"/>
                  <a:cs typeface="Calibri"/>
                  <a:sym typeface="Calibri"/>
                </a:rPr>
                <a:t> </a:t>
              </a:r>
              <a:r>
                <a:rPr lang="el-GR" sz="2600" i="1" dirty="0">
                  <a:solidFill>
                    <a:srgbClr val="D1E7F8"/>
                  </a:solidFill>
                  <a:latin typeface="Calibri"/>
                  <a:ea typeface="Calibri"/>
                  <a:cs typeface="Calibri"/>
                  <a:sym typeface="Calibri"/>
                </a:rPr>
                <a:t>Πολιτιστική και Κοινωνική Βιωσιμότητα</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141485" y="4086866"/>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2" name="Picture 11">
            <a:extLst>
              <a:ext uri="{FF2B5EF4-FFF2-40B4-BE49-F238E27FC236}">
                <a16:creationId xmlns:a16="http://schemas.microsoft.com/office/drawing/2014/main" id="{69E8FE7D-5A74-F4E4-EF10-CD299E740D18}"/>
              </a:ext>
            </a:extLst>
          </p:cNvPr>
          <p:cNvPicPr>
            <a:picLocks noChangeAspect="1"/>
          </p:cNvPicPr>
          <p:nvPr/>
        </p:nvPicPr>
        <p:blipFill>
          <a:blip r:embed="rId8"/>
          <a:stretch>
            <a:fillRect/>
          </a:stretch>
        </p:blipFill>
        <p:spPr>
          <a:xfrm>
            <a:off x="298196" y="3572944"/>
            <a:ext cx="10431160" cy="12924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Πολιτιστική κληρονομιά</a:t>
            </a:r>
            <a:endParaRPr/>
          </a:p>
        </p:txBody>
      </p:sp>
      <p:sp>
        <p:nvSpPr>
          <p:cNvPr id="104" name="Google Shape;104;p3"/>
          <p:cNvSpPr txBox="1">
            <a:spLocks noGrp="1"/>
          </p:cNvSpPr>
          <p:nvPr>
            <p:ph type="body" idx="1"/>
          </p:nvPr>
        </p:nvSpPr>
        <p:spPr>
          <a:xfrm>
            <a:off x="174025" y="1372350"/>
            <a:ext cx="5701200" cy="4738500"/>
          </a:xfrm>
          <a:prstGeom prst="rect">
            <a:avLst/>
          </a:prstGeom>
          <a:noFill/>
          <a:ln>
            <a:noFill/>
          </a:ln>
        </p:spPr>
        <p:txBody>
          <a:bodyPr spcFirstLastPara="1" wrap="square" lIns="45700" tIns="45700" rIns="45700" bIns="45700" anchor="t" anchorCtr="0">
            <a:normAutofit fontScale="92500" lnSpcReduction="10000"/>
          </a:bodyPr>
          <a:lstStyle/>
          <a:p>
            <a:pPr marL="0" lvl="0" indent="0" algn="just" rtl="0">
              <a:lnSpc>
                <a:spcPct val="107916"/>
              </a:lnSpc>
              <a:spcBef>
                <a:spcPts val="900"/>
              </a:spcBef>
              <a:spcAft>
                <a:spcPts val="0"/>
              </a:spcAft>
              <a:buSzPts val="1800"/>
              <a:buNone/>
            </a:pPr>
            <a:r>
              <a:rPr lang="el" sz="2100" b="1"/>
              <a:t>Η πολιτιστική κληρονομιά </a:t>
            </a:r>
            <a:r>
              <a:rPr lang="el" sz="2100"/>
              <a:t>είναι ένας διαχρονικός θησαυρός που μας συνδέει με την καταγωγή μας, διαμορφώνει την ταυτότητά μας και μας παρέχει πληροφορίες για το κοινό μας παρελθόν.</a:t>
            </a:r>
            <a:endParaRPr sz="2100"/>
          </a:p>
          <a:p>
            <a:pPr marL="0" lvl="0" indent="0" algn="just" rtl="0">
              <a:lnSpc>
                <a:spcPct val="107916"/>
              </a:lnSpc>
              <a:spcBef>
                <a:spcPts val="900"/>
              </a:spcBef>
              <a:spcAft>
                <a:spcPts val="0"/>
              </a:spcAft>
              <a:buSzPts val="1800"/>
              <a:buNone/>
            </a:pPr>
            <a:r>
              <a:rPr lang="el" sz="2100"/>
              <a:t>Περιλαμβάνει τόσο τις </a:t>
            </a:r>
            <a:r>
              <a:rPr lang="el" sz="2100" b="1"/>
              <a:t>απτές </a:t>
            </a:r>
            <a:r>
              <a:rPr lang="el" sz="2100"/>
              <a:t>όσο και τις </a:t>
            </a:r>
            <a:r>
              <a:rPr lang="el" sz="2100" b="1"/>
              <a:t>άυλες </a:t>
            </a:r>
            <a:r>
              <a:rPr lang="el" sz="2100"/>
              <a:t>πτυχές του πολιτισμού, όπως την ιστορική αρχιτεκτονική, τα μνημεία, τις παραδόσεις, τις γλώσσες, την τέχνη, τη μουσική και τη λαογραφία.</a:t>
            </a:r>
            <a:endParaRPr sz="2100"/>
          </a:p>
          <a:p>
            <a:pPr marL="0" lvl="0" indent="0" algn="just" rtl="0">
              <a:lnSpc>
                <a:spcPct val="107916"/>
              </a:lnSpc>
              <a:spcBef>
                <a:spcPts val="900"/>
              </a:spcBef>
              <a:spcAft>
                <a:spcPts val="0"/>
              </a:spcAft>
              <a:buSzPts val="1800"/>
              <a:buNone/>
            </a:pPr>
            <a:r>
              <a:rPr lang="el" sz="2100"/>
              <a:t>Ως καθρέφτης της κοινωνίας, η διατήρηση της πολιτιστικής κληρονομιάς είναι απαραίτητη για τη διατήρηση της πολιτιστικής ποικιλομορφίας, την καλλιέργεια του αισθήματος του ανήκειν και τη διασφάλιση της μετάδοσης της γνώσης στις μελλοντικές γενιές.</a:t>
            </a:r>
            <a:endParaRPr sz="2100"/>
          </a:p>
        </p:txBody>
      </p:sp>
      <p:pic>
        <p:nvPicPr>
          <p:cNvPr id="105" name="Google Shape;105;p3"/>
          <p:cNvPicPr preferRelativeResize="0"/>
          <p:nvPr/>
        </p:nvPicPr>
        <p:blipFill>
          <a:blip r:embed="rId3">
            <a:alphaModFix/>
          </a:blip>
          <a:stretch>
            <a:fillRect/>
          </a:stretch>
        </p:blipFill>
        <p:spPr>
          <a:xfrm>
            <a:off x="6049225" y="1534225"/>
            <a:ext cx="5993100" cy="387261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308df3db8c8_0_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107916"/>
              </a:lnSpc>
              <a:spcBef>
                <a:spcPts val="1400"/>
              </a:spcBef>
              <a:spcAft>
                <a:spcPts val="400"/>
              </a:spcAft>
              <a:buNone/>
            </a:pPr>
            <a:r>
              <a:rPr lang="el" sz="3200" dirty="0"/>
              <a:t>Γιατί η πολιτιστική κληρονομιά και η ποικιλομορφία έχουν σημασία</a:t>
            </a:r>
            <a:endParaRPr sz="3200" dirty="0"/>
          </a:p>
        </p:txBody>
      </p:sp>
      <p:sp>
        <p:nvSpPr>
          <p:cNvPr id="111" name="Google Shape;111;g308df3db8c8_0_8"/>
          <p:cNvSpPr txBox="1">
            <a:spLocks noGrp="1"/>
          </p:cNvSpPr>
          <p:nvPr>
            <p:ph type="body" idx="1"/>
          </p:nvPr>
        </p:nvSpPr>
        <p:spPr>
          <a:xfrm>
            <a:off x="225200" y="1555375"/>
            <a:ext cx="5118000" cy="4594500"/>
          </a:xfrm>
          <a:prstGeom prst="rect">
            <a:avLst/>
          </a:prstGeom>
          <a:noFill/>
          <a:ln>
            <a:noFill/>
          </a:ln>
        </p:spPr>
        <p:txBody>
          <a:bodyPr spcFirstLastPara="1" wrap="square" lIns="45700" tIns="45700" rIns="45700" bIns="45700" anchor="t" anchorCtr="0">
            <a:normAutofit fontScale="92500" lnSpcReduction="20000"/>
          </a:bodyPr>
          <a:lstStyle/>
          <a:p>
            <a:pPr marL="0" lvl="0" indent="0" algn="just" rtl="0">
              <a:lnSpc>
                <a:spcPct val="107916"/>
              </a:lnSpc>
              <a:spcBef>
                <a:spcPts val="1200"/>
              </a:spcBef>
              <a:spcAft>
                <a:spcPts val="0"/>
              </a:spcAft>
              <a:buNone/>
            </a:pPr>
            <a:r>
              <a:rPr lang="el" sz="2100" dirty="0"/>
              <a:t>Η κατανόηση της σημασίας της πολιτιστικής κληρονομιάς και της ποικιλομορφίας είναι το κλειδί για τη διατήρηση ζωντανών τοπικών παραδόσεων και ιστοριών.</a:t>
            </a:r>
            <a:endParaRPr sz="2100" dirty="0"/>
          </a:p>
          <a:p>
            <a:pPr marL="0" lvl="0" indent="0" algn="just" rtl="0">
              <a:lnSpc>
                <a:spcPct val="107916"/>
              </a:lnSpc>
              <a:spcBef>
                <a:spcPts val="1200"/>
              </a:spcBef>
              <a:spcAft>
                <a:spcPts val="0"/>
              </a:spcAft>
              <a:buNone/>
            </a:pPr>
            <a:r>
              <a:rPr lang="el" sz="2100" dirty="0"/>
              <a:t>Όταν οι τουρίστες επισκέπτονται ένα μέρος, έχουν την ευκαιρία να </a:t>
            </a:r>
            <a:r>
              <a:rPr lang="el" sz="2100" b="1" dirty="0"/>
              <a:t>μάθουν για τον μοναδικό πολιτισμό και τις παραδόσεις του </a:t>
            </a:r>
            <a:r>
              <a:rPr lang="el" sz="2100" dirty="0"/>
              <a:t>.</a:t>
            </a:r>
            <a:endParaRPr sz="2100" dirty="0"/>
          </a:p>
          <a:p>
            <a:pPr marL="0" lvl="0" indent="0" algn="just" rtl="0">
              <a:lnSpc>
                <a:spcPct val="107916"/>
              </a:lnSpc>
              <a:spcBef>
                <a:spcPts val="1200"/>
              </a:spcBef>
              <a:spcAft>
                <a:spcPts val="0"/>
              </a:spcAft>
              <a:buNone/>
            </a:pPr>
            <a:r>
              <a:rPr lang="el" sz="2100" dirty="0"/>
              <a:t>Προωθώντας την πολιτιστική ποικιλομορφία, </a:t>
            </a:r>
            <a:r>
              <a:rPr lang="el" sz="2100" b="1" dirty="0"/>
              <a:t>ο τουρισμός μπορεί να βοηθήσει στη διατήρηση γλωσσών, τεχνών και τρόπων ζωής που διαφορετικά θα μπορούσαν να χαθούν.</a:t>
            </a:r>
            <a:r>
              <a:rPr lang="el" sz="2100" dirty="0"/>
              <a:t> </a:t>
            </a:r>
            <a:endParaRPr sz="2100" dirty="0"/>
          </a:p>
          <a:p>
            <a:pPr marL="0" lvl="0" indent="0" algn="just" rtl="0">
              <a:lnSpc>
                <a:spcPct val="107916"/>
              </a:lnSpc>
              <a:spcBef>
                <a:spcPts val="1200"/>
              </a:spcBef>
              <a:spcAft>
                <a:spcPts val="1200"/>
              </a:spcAft>
              <a:buNone/>
            </a:pPr>
            <a:r>
              <a:rPr lang="el" sz="2100" dirty="0"/>
              <a:t>Αυτό όχι μόνο εμπλουτίζει την ταξιδιωτική εμπειρία, αλλά ενισχύει και την τοπική υπερηφάνεια και την ταυτότητα της κοινότητας.</a:t>
            </a:r>
            <a:endParaRPr sz="2100" b="1" dirty="0"/>
          </a:p>
        </p:txBody>
      </p:sp>
      <p:pic>
        <p:nvPicPr>
          <p:cNvPr id="112" name="Google Shape;112;g308df3db8c8_0_8"/>
          <p:cNvPicPr preferRelativeResize="0"/>
          <p:nvPr/>
        </p:nvPicPr>
        <p:blipFill>
          <a:blip r:embed="rId3">
            <a:alphaModFix/>
          </a:blip>
          <a:stretch>
            <a:fillRect/>
          </a:stretch>
        </p:blipFill>
        <p:spPr>
          <a:xfrm>
            <a:off x="5480550" y="1555368"/>
            <a:ext cx="6561925" cy="431648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3200" dirty="0"/>
              <a:t>Πώς μπορεί ο βιώσιμος τουρισμός να βοηθήσει στην προστασία της πολιτιστικής κληρονομιάς;</a:t>
            </a:r>
            <a:endParaRPr sz="3200" b="0" i="0" u="none" strike="noStrike" cap="none" dirty="0">
              <a:solidFill>
                <a:srgbClr val="F2F2F2"/>
              </a:solidFill>
              <a:latin typeface="Calibri"/>
              <a:ea typeface="Calibri"/>
              <a:cs typeface="Calibri"/>
              <a:sym typeface="Calibri"/>
            </a:endParaRPr>
          </a:p>
        </p:txBody>
      </p:sp>
      <p:sp>
        <p:nvSpPr>
          <p:cNvPr id="118" name="Google Shape;118;p4"/>
          <p:cNvSpPr txBox="1">
            <a:spLocks noGrp="1"/>
          </p:cNvSpPr>
          <p:nvPr>
            <p:ph type="body" idx="1"/>
          </p:nvPr>
        </p:nvSpPr>
        <p:spPr>
          <a:xfrm>
            <a:off x="97975" y="854725"/>
            <a:ext cx="5828700" cy="6003300"/>
          </a:xfrm>
          <a:prstGeom prst="rect">
            <a:avLst/>
          </a:prstGeom>
          <a:noFill/>
          <a:ln>
            <a:noFill/>
          </a:ln>
        </p:spPr>
        <p:txBody>
          <a:bodyPr spcFirstLastPara="1" wrap="square" lIns="45700" tIns="45700" rIns="45700" bIns="45700" anchor="ctr" anchorCtr="0">
            <a:normAutofit fontScale="92500" lnSpcReduction="10000"/>
          </a:bodyPr>
          <a:lstStyle/>
          <a:p>
            <a:pPr marL="0" indent="0">
              <a:lnSpc>
                <a:spcPct val="107916"/>
              </a:lnSpc>
              <a:spcBef>
                <a:spcPts val="1200"/>
              </a:spcBef>
              <a:spcAft>
                <a:spcPts val="1200"/>
              </a:spcAft>
            </a:pPr>
            <a:r>
              <a:rPr lang="el-GR" sz="2100" dirty="0">
                <a:solidFill>
                  <a:srgbClr val="616161"/>
                </a:solidFill>
              </a:rPr>
              <a:t>Ο βιώσιμος τουρισμός μπορεί να βοηθήσει στην προστασία και την προώθηση της πολιτιστικής κληρονομιάς ακολουθώντας απλές οδηγίες και πρακτικές.</a:t>
            </a:r>
            <a:endParaRPr lang="el-GR" sz="2000" dirty="0"/>
          </a:p>
          <a:p>
            <a:pPr marL="0" lvl="0" indent="0" algn="just" rtl="0">
              <a:lnSpc>
                <a:spcPct val="107916"/>
              </a:lnSpc>
              <a:spcBef>
                <a:spcPts val="1200"/>
              </a:spcBef>
              <a:spcAft>
                <a:spcPts val="1200"/>
              </a:spcAft>
              <a:buNone/>
            </a:pPr>
            <a:r>
              <a:rPr lang="el" sz="2100" b="0" dirty="0">
                <a:solidFill>
                  <a:srgbClr val="616161"/>
                </a:solidFill>
              </a:rPr>
              <a:t>Αυτά περιλαμβάνουν </a:t>
            </a:r>
            <a:r>
              <a:rPr lang="el" sz="2100" dirty="0">
                <a:solidFill>
                  <a:srgbClr val="616161"/>
                </a:solidFill>
              </a:rPr>
              <a:t>τον σεβασμό των τοπικών εθίμων και παραδόσεων</a:t>
            </a:r>
            <a:r>
              <a:rPr lang="el" sz="2100" b="0" dirty="0">
                <a:solidFill>
                  <a:srgbClr val="616161"/>
                </a:solidFill>
              </a:rPr>
              <a:t>, </a:t>
            </a:r>
            <a:r>
              <a:rPr lang="el" sz="2100" dirty="0">
                <a:solidFill>
                  <a:srgbClr val="616161"/>
                </a:solidFill>
              </a:rPr>
              <a:t>την υποστήριξη της τοπικής οικονομίας </a:t>
            </a:r>
            <a:r>
              <a:rPr lang="el" sz="2100" b="0" dirty="0">
                <a:solidFill>
                  <a:srgbClr val="616161"/>
                </a:solidFill>
              </a:rPr>
              <a:t>και </a:t>
            </a:r>
            <a:r>
              <a:rPr lang="el" sz="2100" dirty="0">
                <a:solidFill>
                  <a:srgbClr val="616161"/>
                </a:solidFill>
              </a:rPr>
              <a:t>κοινότητας </a:t>
            </a:r>
            <a:r>
              <a:rPr lang="el" sz="2100" b="0" dirty="0">
                <a:solidFill>
                  <a:srgbClr val="616161"/>
                </a:solidFill>
              </a:rPr>
              <a:t>, </a:t>
            </a:r>
            <a:r>
              <a:rPr lang="el" sz="2100" dirty="0">
                <a:solidFill>
                  <a:srgbClr val="616161"/>
                </a:solidFill>
              </a:rPr>
              <a:t>τη συμβολή στη διατήρηση </a:t>
            </a:r>
            <a:r>
              <a:rPr lang="el" sz="2100" b="0" dirty="0">
                <a:solidFill>
                  <a:srgbClr val="616161"/>
                </a:solidFill>
              </a:rPr>
              <a:t>και </a:t>
            </a:r>
            <a:r>
              <a:rPr lang="el" sz="2100" dirty="0">
                <a:solidFill>
                  <a:srgbClr val="616161"/>
                </a:solidFill>
              </a:rPr>
              <a:t>αποκατάσταση ιστορικών χώρων</a:t>
            </a:r>
            <a:r>
              <a:rPr lang="el" sz="2100" b="0" dirty="0">
                <a:solidFill>
                  <a:srgbClr val="616161"/>
                </a:solidFill>
              </a:rPr>
              <a:t>, </a:t>
            </a:r>
            <a:r>
              <a:rPr lang="el" sz="2100" dirty="0">
                <a:solidFill>
                  <a:srgbClr val="616161"/>
                </a:solidFill>
              </a:rPr>
              <a:t>την εκμάθηση της ιστορίας των τόπων που επισκέπτονται </a:t>
            </a:r>
            <a:r>
              <a:rPr lang="el" sz="2100" b="0" dirty="0">
                <a:solidFill>
                  <a:srgbClr val="616161"/>
                </a:solidFill>
              </a:rPr>
              <a:t>και </a:t>
            </a:r>
            <a:r>
              <a:rPr lang="el" sz="2100" dirty="0">
                <a:solidFill>
                  <a:srgbClr val="616161"/>
                </a:solidFill>
              </a:rPr>
              <a:t>τη μείωση των περιβαλλοντικών επιπτώσεων</a:t>
            </a:r>
            <a:r>
              <a:rPr lang="el" sz="2100" b="0" dirty="0">
                <a:solidFill>
                  <a:srgbClr val="616161"/>
                </a:solidFill>
              </a:rPr>
              <a:t>. Οι τουρίστες θα πρέπει να ενεργούν με σεβασμό, </a:t>
            </a:r>
            <a:r>
              <a:rPr lang="el" sz="2100" dirty="0">
                <a:solidFill>
                  <a:srgbClr val="616161"/>
                </a:solidFill>
              </a:rPr>
              <a:t>να επιλέγουν τοπικά προϊόντα που κατασκευάζονται ηθικά </a:t>
            </a:r>
            <a:r>
              <a:rPr lang="el" sz="2100" b="0" dirty="0">
                <a:solidFill>
                  <a:srgbClr val="616161"/>
                </a:solidFill>
              </a:rPr>
              <a:t>και να συνεισφέρουν πληρώνοντας </a:t>
            </a:r>
            <a:r>
              <a:rPr lang="el" sz="2100" dirty="0">
                <a:solidFill>
                  <a:srgbClr val="616161"/>
                </a:solidFill>
              </a:rPr>
              <a:t>τέλη </a:t>
            </a:r>
            <a:r>
              <a:rPr lang="el" sz="2100" b="0" dirty="0">
                <a:solidFill>
                  <a:srgbClr val="616161"/>
                </a:solidFill>
              </a:rPr>
              <a:t>ή </a:t>
            </a:r>
            <a:r>
              <a:rPr lang="el" sz="2100" dirty="0">
                <a:solidFill>
                  <a:srgbClr val="616161"/>
                </a:solidFill>
              </a:rPr>
              <a:t>δωρεές </a:t>
            </a:r>
            <a:r>
              <a:rPr lang="el" sz="2100" b="0" dirty="0">
                <a:solidFill>
                  <a:srgbClr val="616161"/>
                </a:solidFill>
              </a:rPr>
              <a:t>που </a:t>
            </a:r>
            <a:r>
              <a:rPr lang="el" sz="2100" dirty="0">
                <a:solidFill>
                  <a:srgbClr val="616161"/>
                </a:solidFill>
              </a:rPr>
              <a:t>βοηθούν στη συντήρηση των χώρων</a:t>
            </a:r>
            <a:r>
              <a:rPr lang="el" sz="2100" b="0" dirty="0">
                <a:solidFill>
                  <a:srgbClr val="616161"/>
                </a:solidFill>
              </a:rPr>
              <a:t>. Απλές οικολογικές συνήθειες, όπως </a:t>
            </a:r>
            <a:r>
              <a:rPr lang="el" sz="2100" dirty="0">
                <a:solidFill>
                  <a:srgbClr val="616161"/>
                </a:solidFill>
              </a:rPr>
              <a:t>η εξοικονόμηση νερού </a:t>
            </a:r>
            <a:r>
              <a:rPr lang="el" sz="2100" b="0" dirty="0">
                <a:solidFill>
                  <a:srgbClr val="616161"/>
                </a:solidFill>
              </a:rPr>
              <a:t>και </a:t>
            </a:r>
            <a:r>
              <a:rPr lang="el" sz="2100" dirty="0">
                <a:solidFill>
                  <a:srgbClr val="616161"/>
                </a:solidFill>
              </a:rPr>
              <a:t>ενέργειας</a:t>
            </a:r>
            <a:r>
              <a:rPr lang="el" sz="2100" b="0" dirty="0">
                <a:solidFill>
                  <a:srgbClr val="616161"/>
                </a:solidFill>
              </a:rPr>
              <a:t>, </a:t>
            </a:r>
            <a:r>
              <a:rPr lang="el" sz="2100" dirty="0">
                <a:solidFill>
                  <a:srgbClr val="616161"/>
                </a:solidFill>
              </a:rPr>
              <a:t>η ανακύκλωση </a:t>
            </a:r>
            <a:r>
              <a:rPr lang="el" sz="2100" b="0" dirty="0">
                <a:solidFill>
                  <a:srgbClr val="616161"/>
                </a:solidFill>
              </a:rPr>
              <a:t>και </a:t>
            </a:r>
            <a:r>
              <a:rPr lang="el" sz="2100" dirty="0">
                <a:solidFill>
                  <a:srgbClr val="616161"/>
                </a:solidFill>
              </a:rPr>
              <a:t>η χρήση δημόσιων ή χαμηλών εκπομπών μέσων μεταφοράς</a:t>
            </a:r>
            <a:r>
              <a:rPr lang="el" sz="2100" b="0" dirty="0">
                <a:solidFill>
                  <a:srgbClr val="616161"/>
                </a:solidFill>
              </a:rPr>
              <a:t>, κάνουν επίσης τη διαφορά.</a:t>
            </a:r>
            <a:endParaRPr dirty="0"/>
          </a:p>
        </p:txBody>
      </p:sp>
      <p:pic>
        <p:nvPicPr>
          <p:cNvPr id="119" name="Google Shape;119;p4"/>
          <p:cNvPicPr preferRelativeResize="0"/>
          <p:nvPr/>
        </p:nvPicPr>
        <p:blipFill>
          <a:blip r:embed="rId3">
            <a:alphaModFix/>
          </a:blip>
          <a:stretch>
            <a:fillRect/>
          </a:stretch>
        </p:blipFill>
        <p:spPr>
          <a:xfrm>
            <a:off x="6009800" y="2077875"/>
            <a:ext cx="6182200" cy="3091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2d3f02dfa91_0_48"/>
          <p:cNvSpPr txBox="1">
            <a:spLocks noGrp="1"/>
          </p:cNvSpPr>
          <p:nvPr>
            <p:ph type="body" idx="1"/>
          </p:nvPr>
        </p:nvSpPr>
        <p:spPr>
          <a:xfrm>
            <a:off x="788150" y="435000"/>
            <a:ext cx="10471200" cy="4928700"/>
          </a:xfrm>
          <a:prstGeom prst="rect">
            <a:avLst/>
          </a:prstGeom>
          <a:noFill/>
          <a:ln>
            <a:noFill/>
          </a:ln>
        </p:spPr>
        <p:txBody>
          <a:bodyPr spcFirstLastPara="1" wrap="square" lIns="45700" tIns="45700" rIns="45700" bIns="45700" anchor="ctr" anchorCtr="0">
            <a:normAutofit/>
          </a:bodyPr>
          <a:lstStyle/>
          <a:p>
            <a:pPr marL="0" lvl="0" indent="0" algn="ctr" rtl="0">
              <a:lnSpc>
                <a:spcPct val="115000"/>
              </a:lnSpc>
              <a:spcBef>
                <a:spcPts val="1200"/>
              </a:spcBef>
              <a:spcAft>
                <a:spcPts val="0"/>
              </a:spcAft>
              <a:buSzPts val="2400"/>
              <a:buNone/>
            </a:pPr>
            <a:r>
              <a:rPr lang="el" sz="3600" b="0" dirty="0">
                <a:solidFill>
                  <a:srgbClr val="616161"/>
                </a:solidFill>
              </a:rPr>
              <a:t>«... </a:t>
            </a:r>
            <a:r>
              <a:rPr lang="el" sz="3600" b="0" dirty="0">
                <a:solidFill>
                  <a:srgbClr val="616161"/>
                </a:solidFill>
                <a:uFill>
                  <a:noFill/>
                </a:uFill>
                <a:hlinkClick r:id="rId3">
                  <a:extLst>
                    <a:ext uri="{A12FA001-AC4F-418D-AE19-62706E023703}">
                      <ahyp:hlinkClr xmlns:ahyp="http://schemas.microsoft.com/office/drawing/2018/hyperlinkcolor" val="tx"/>
                    </a:ext>
                  </a:extLst>
                </a:hlinkClick>
              </a:rPr>
              <a:t>οι πολιτιστικοί τουρίστες ξοδεύουν 38% περισσότερα χρήματα την ημέρα και παραμένουν 22% περισσότερο </a:t>
            </a:r>
            <a:r>
              <a:rPr lang="el" sz="3600" b="0" dirty="0">
                <a:solidFill>
                  <a:srgbClr val="616161"/>
                </a:solidFill>
              </a:rPr>
              <a:t>από άλλους τύπους τουριστών στους προορισμούς που επισκέπτονται.»</a:t>
            </a:r>
          </a:p>
          <a:p>
            <a:pPr marL="0" lvl="0" indent="0" algn="r" rtl="0">
              <a:lnSpc>
                <a:spcPct val="115000"/>
              </a:lnSpc>
              <a:spcBef>
                <a:spcPts val="1200"/>
              </a:spcBef>
              <a:spcAft>
                <a:spcPts val="0"/>
              </a:spcAft>
              <a:buSzPts val="2400"/>
              <a:buNone/>
            </a:pPr>
            <a:r>
              <a:rPr lang="el" sz="3600" dirty="0"/>
              <a:t>(Ευρωπαϊκή Επιτροπή, 2020)</a:t>
            </a:r>
            <a:endParaRPr sz="4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Τουριστικές Πρακτικές</a:t>
            </a:r>
            <a:endParaRPr dirty="0"/>
          </a:p>
        </p:txBody>
      </p:sp>
      <p:sp>
        <p:nvSpPr>
          <p:cNvPr id="131" name="Google Shape;131;p5"/>
          <p:cNvSpPr txBox="1">
            <a:spLocks noGrp="1"/>
          </p:cNvSpPr>
          <p:nvPr>
            <p:ph type="body" idx="1"/>
          </p:nvPr>
        </p:nvSpPr>
        <p:spPr>
          <a:xfrm>
            <a:off x="214685" y="797522"/>
            <a:ext cx="11827638" cy="975619"/>
          </a:xfrm>
          <a:prstGeom prst="rect">
            <a:avLst/>
          </a:prstGeom>
          <a:noFill/>
          <a:ln>
            <a:noFill/>
          </a:ln>
        </p:spPr>
        <p:txBody>
          <a:bodyPr spcFirstLastPara="1" wrap="square" lIns="45700" tIns="45700" rIns="45700" bIns="45700" anchor="t" anchorCtr="0">
            <a:normAutofit fontScale="77500" lnSpcReduction="20000"/>
          </a:bodyPr>
          <a:lstStyle/>
          <a:p>
            <a:pPr marL="0" lvl="0" indent="0" algn="just" rtl="0">
              <a:lnSpc>
                <a:spcPct val="150000"/>
              </a:lnSpc>
              <a:spcBef>
                <a:spcPts val="0"/>
              </a:spcBef>
              <a:spcAft>
                <a:spcPts val="0"/>
              </a:spcAft>
              <a:buClr>
                <a:srgbClr val="616161"/>
              </a:buClr>
              <a:buSzPct val="100000"/>
              <a:buFont typeface="Calibri"/>
              <a:buNone/>
            </a:pPr>
            <a:r>
              <a:rPr lang="el" dirty="0"/>
              <a:t>Η ενσωμάτωση της κοινωνικής και πολιτιστικής βιωσιμότητας στις τουριστικές πρακτικές είναι απαραίτητη για να διασφαλιστεί ότι ο τουρισμός ωφελεί τις τοπικές κοινότητες, διατηρώντας παράλληλα την πολιτιστική κληρονομιά. Ακολουθούν ορισμένες βασικές στρατηγικές για την επίτευξη αυτών των στόχων:</a:t>
            </a:r>
            <a:endParaRPr dirty="0"/>
          </a:p>
        </p:txBody>
      </p:sp>
      <p:graphicFrame>
        <p:nvGraphicFramePr>
          <p:cNvPr id="2" name="Diagram 1">
            <a:extLst>
              <a:ext uri="{FF2B5EF4-FFF2-40B4-BE49-F238E27FC236}">
                <a16:creationId xmlns:a16="http://schemas.microsoft.com/office/drawing/2014/main" id="{F42A393A-7A95-8418-EED1-7B3F8CB93764}"/>
              </a:ext>
            </a:extLst>
          </p:cNvPr>
          <p:cNvGraphicFramePr/>
          <p:nvPr>
            <p:extLst>
              <p:ext uri="{D42A27DB-BD31-4B8C-83A1-F6EECF244321}">
                <p14:modId xmlns:p14="http://schemas.microsoft.com/office/powerpoint/2010/main" val="1864242255"/>
              </p:ext>
            </p:extLst>
          </p:nvPr>
        </p:nvGraphicFramePr>
        <p:xfrm>
          <a:off x="755374" y="1717482"/>
          <a:ext cx="11159122" cy="4937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Οφέλη της Πολιτιστικής και Κοινωνικής Βιωσιμότητας</a:t>
            </a:r>
            <a:endParaRPr/>
          </a:p>
        </p:txBody>
      </p:sp>
      <p:sp>
        <p:nvSpPr>
          <p:cNvPr id="137" name="Google Shape;137;g2d3f02dfa91_0_54"/>
          <p:cNvSpPr txBox="1">
            <a:spLocks noGrp="1"/>
          </p:cNvSpPr>
          <p:nvPr>
            <p:ph type="body" idx="1"/>
          </p:nvPr>
        </p:nvSpPr>
        <p:spPr>
          <a:xfrm>
            <a:off x="204725" y="1165850"/>
            <a:ext cx="8618700" cy="5313600"/>
          </a:xfrm>
          <a:prstGeom prst="rect">
            <a:avLst/>
          </a:prstGeom>
          <a:noFill/>
          <a:ln>
            <a:noFill/>
          </a:ln>
        </p:spPr>
        <p:txBody>
          <a:bodyPr spcFirstLastPara="1" wrap="square" lIns="45700" tIns="45700" rIns="45700" bIns="45700" anchor="t" anchorCtr="0">
            <a:normAutofit/>
          </a:bodyPr>
          <a:lstStyle/>
          <a:p>
            <a:pPr marL="114300" marR="0" lvl="0" indent="0" algn="just" rtl="0">
              <a:lnSpc>
                <a:spcPct val="115000"/>
              </a:lnSpc>
              <a:spcBef>
                <a:spcPts val="1400"/>
              </a:spcBef>
              <a:spcAft>
                <a:spcPts val="0"/>
              </a:spcAft>
              <a:buSzPts val="1800"/>
            </a:pPr>
            <a:r>
              <a:rPr lang="el" b="1" dirty="0"/>
              <a:t>Διατήρηση Παραδόσεων</a:t>
            </a:r>
            <a:endParaRPr b="1" dirty="0"/>
          </a:p>
          <a:p>
            <a:pPr marL="0" marR="0" lvl="0" indent="0" algn="just" rtl="0">
              <a:lnSpc>
                <a:spcPct val="115000"/>
              </a:lnSpc>
              <a:spcBef>
                <a:spcPts val="1400"/>
              </a:spcBef>
              <a:spcAft>
                <a:spcPts val="0"/>
              </a:spcAft>
            </a:pPr>
            <a:r>
              <a:rPr lang="el" dirty="0"/>
              <a:t>Εστιάζοντας στη βιωσιμότητα, ο τουρισμός βοηθά στη διατήρηση ζωντανών παραδόσεων και πολιτιστικών πρακτικών για τις μελλοντικές γενιές.</a:t>
            </a:r>
            <a:endParaRPr dirty="0"/>
          </a:p>
          <a:p>
            <a:pPr marL="114300" marR="0" lvl="0" indent="0" algn="just" rtl="0">
              <a:lnSpc>
                <a:spcPct val="115000"/>
              </a:lnSpc>
              <a:spcBef>
                <a:spcPts val="1400"/>
              </a:spcBef>
              <a:spcAft>
                <a:spcPts val="0"/>
              </a:spcAft>
              <a:buSzPts val="1800"/>
            </a:pPr>
            <a:r>
              <a:rPr lang="el" b="1" dirty="0"/>
              <a:t>Οικονομικά οφέλη</a:t>
            </a:r>
            <a:endParaRPr b="1" dirty="0"/>
          </a:p>
          <a:p>
            <a:pPr marL="0" marR="0" lvl="0" indent="0" algn="just" rtl="0">
              <a:lnSpc>
                <a:spcPct val="115000"/>
              </a:lnSpc>
              <a:spcBef>
                <a:spcPts val="1400"/>
              </a:spcBef>
              <a:spcAft>
                <a:spcPts val="0"/>
              </a:spcAft>
            </a:pPr>
            <a:r>
              <a:rPr lang="el" dirty="0"/>
              <a:t>Ο πολιτιστικός τουρισμός μπορεί να ενισχύσει τις τοπικές οικονομίες προσελκύοντας επισκέπτες που ενδιαφέρονται για αυθεντικές εμπειρίες.</a:t>
            </a:r>
            <a:endParaRPr dirty="0"/>
          </a:p>
          <a:p>
            <a:pPr marL="114300" marR="0" lvl="0" indent="0" algn="just" rtl="0">
              <a:lnSpc>
                <a:spcPct val="115000"/>
              </a:lnSpc>
              <a:spcBef>
                <a:spcPts val="1400"/>
              </a:spcBef>
              <a:spcAft>
                <a:spcPts val="0"/>
              </a:spcAft>
              <a:buSzPts val="1800"/>
            </a:pPr>
            <a:r>
              <a:rPr lang="el" b="1" dirty="0"/>
              <a:t>Ενδυνάμωση της Κοινότητας</a:t>
            </a:r>
            <a:endParaRPr b="1" dirty="0"/>
          </a:p>
          <a:p>
            <a:pPr marL="0" marR="0" lvl="0" indent="0" algn="just" rtl="0">
              <a:lnSpc>
                <a:spcPct val="115000"/>
              </a:lnSpc>
              <a:spcBef>
                <a:spcPts val="1400"/>
              </a:spcBef>
              <a:spcAft>
                <a:spcPts val="0"/>
              </a:spcAft>
            </a:pPr>
            <a:r>
              <a:rPr lang="el" dirty="0"/>
              <a:t>Με την εμπλοκή των ντόπιων στον τουρισμό, οι κοινότητες αποκτούν αίσθημα ιδιοκτησίας και υπερηφάνειας, οδηγώντας σε ισχυρότερες και πιο ανθεκτικές κοινότητες.</a:t>
            </a:r>
            <a:endParaRPr sz="1300" dirty="0">
              <a:solidFill>
                <a:srgbClr val="2C2C2C"/>
              </a:solidFill>
            </a:endParaRPr>
          </a:p>
          <a:p>
            <a:pPr marL="0" lvl="0" indent="0" algn="just" rtl="0">
              <a:lnSpc>
                <a:spcPct val="115000"/>
              </a:lnSpc>
              <a:spcBef>
                <a:spcPts val="1200"/>
              </a:spcBef>
              <a:spcAft>
                <a:spcPts val="0"/>
              </a:spcAft>
              <a:buSzPts val="1800"/>
            </a:pPr>
            <a:endParaRPr dirty="0"/>
          </a:p>
          <a:p>
            <a:pPr marL="0" lvl="0" indent="0" algn="l" rtl="0">
              <a:lnSpc>
                <a:spcPct val="115000"/>
              </a:lnSpc>
              <a:spcBef>
                <a:spcPts val="1200"/>
              </a:spcBef>
              <a:spcAft>
                <a:spcPts val="0"/>
              </a:spcAft>
              <a:buSzPts val="1800"/>
              <a:buNone/>
            </a:pPr>
            <a:endParaRPr dirty="0"/>
          </a:p>
          <a:p>
            <a:pPr marL="0" lvl="0" indent="0" algn="l" rtl="0">
              <a:lnSpc>
                <a:spcPct val="90000"/>
              </a:lnSpc>
              <a:spcBef>
                <a:spcPts val="1200"/>
              </a:spcBef>
              <a:spcAft>
                <a:spcPts val="0"/>
              </a:spcAft>
              <a:buClr>
                <a:srgbClr val="616161"/>
              </a:buClr>
              <a:buSzPts val="1800"/>
              <a:buFont typeface="Calibri"/>
              <a:buNone/>
            </a:pPr>
            <a:endParaRPr dirty="0"/>
          </a:p>
        </p:txBody>
      </p:sp>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1008</Words>
  <Application>Microsoft Office PowerPoint</Application>
  <PresentationFormat>Widescreen</PresentationFormat>
  <Paragraphs>64</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Press Start 2P</vt:lpstr>
      <vt:lpstr>Calibri</vt:lpstr>
      <vt:lpstr>Open Sans</vt:lpstr>
      <vt:lpstr>CARDET Course template</vt:lpstr>
      <vt:lpstr>PowerPoint Presentation</vt:lpstr>
      <vt:lpstr>PowerPoint Presentation</vt:lpstr>
      <vt:lpstr>PowerPoint Presentation</vt:lpstr>
      <vt:lpstr>Πολιτιστική κληρονομιά</vt:lpstr>
      <vt:lpstr>Γιατί η πολιτιστική κληρονομιά και η ποικιλομορφία έχουν σημασία</vt:lpstr>
      <vt:lpstr>Πώς μπορεί ο βιώσιμος τουρισμός να βοηθήσει στην προστασία της πολιτιστικής κληρονομιάς;</vt:lpstr>
      <vt:lpstr>PowerPoint Presentation</vt:lpstr>
      <vt:lpstr>Τουριστικές Πρακτικές</vt:lpstr>
      <vt:lpstr>Οφέλη της Πολιτιστικής και Κοινωνικής Βιωσιμότητας</vt:lpstr>
      <vt:lpstr>Εργαλειοθήκη Βιώσιμου Τουρισμού για την Παγκόσμια Κληρονομιά της UNESCO</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2025-06-18T12:58:36Z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9087481</vt:lpwstr>
  </property>
  <property fmtid="{D5CDD505-2E9C-101B-9397-08002B2CF9AE}" pid="3" name="NXPowerLiteSettings">
    <vt:lpwstr>F7000400038000</vt:lpwstr>
  </property>
  <property fmtid="{D5CDD505-2E9C-101B-9397-08002B2CF9AE}" pid="4" name="NXPowerLiteVersion">
    <vt:lpwstr>S10.3.1</vt:lpwstr>
  </property>
</Properties>
</file>